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51"/>
  </p:notesMasterIdLst>
  <p:handoutMasterIdLst>
    <p:handoutMasterId r:id="rId52"/>
  </p:handoutMasterIdLst>
  <p:sldIdLst>
    <p:sldId id="424" r:id="rId6"/>
    <p:sldId id="463" r:id="rId7"/>
    <p:sldId id="426" r:id="rId8"/>
    <p:sldId id="480" r:id="rId9"/>
    <p:sldId id="472" r:id="rId10"/>
    <p:sldId id="465" r:id="rId11"/>
    <p:sldId id="481" r:id="rId12"/>
    <p:sldId id="434" r:id="rId13"/>
    <p:sldId id="433" r:id="rId14"/>
    <p:sldId id="425" r:id="rId15"/>
    <p:sldId id="436" r:id="rId16"/>
    <p:sldId id="435" r:id="rId17"/>
    <p:sldId id="437" r:id="rId18"/>
    <p:sldId id="440" r:id="rId19"/>
    <p:sldId id="441" r:id="rId20"/>
    <p:sldId id="442" r:id="rId21"/>
    <p:sldId id="443" r:id="rId22"/>
    <p:sldId id="449" r:id="rId23"/>
    <p:sldId id="445" r:id="rId24"/>
    <p:sldId id="447" r:id="rId25"/>
    <p:sldId id="448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62" r:id="rId34"/>
    <p:sldId id="466" r:id="rId35"/>
    <p:sldId id="473" r:id="rId36"/>
    <p:sldId id="474" r:id="rId37"/>
    <p:sldId id="470" r:id="rId38"/>
    <p:sldId id="459" r:id="rId39"/>
    <p:sldId id="471" r:id="rId40"/>
    <p:sldId id="467" r:id="rId41"/>
    <p:sldId id="468" r:id="rId42"/>
    <p:sldId id="482" r:id="rId43"/>
    <p:sldId id="475" r:id="rId44"/>
    <p:sldId id="476" r:id="rId45"/>
    <p:sldId id="478" r:id="rId46"/>
    <p:sldId id="477" r:id="rId47"/>
    <p:sldId id="479" r:id="rId48"/>
    <p:sldId id="464" r:id="rId49"/>
    <p:sldId id="483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iusz Wozniak" initials="DW" lastIdx="2" clrIdx="0">
    <p:extLst>
      <p:ext uri="{19B8F6BF-5375-455C-9EA6-DF929625EA0E}">
        <p15:presenceInfo xmlns:p15="http://schemas.microsoft.com/office/powerpoint/2012/main" userId="6071fba3e5be64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0" autoAdjust="0"/>
    <p:restoredTop sz="96305" autoAdjust="0"/>
  </p:normalViewPr>
  <p:slideViewPr>
    <p:cSldViewPr snapToGrid="0" snapToObjects="1">
      <p:cViewPr varScale="1">
        <p:scale>
          <a:sx n="98" d="100"/>
          <a:sy n="98" d="100"/>
        </p:scale>
        <p:origin x="468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2F551D-A9D3-459C-B5CA-0B0CD9F90CAF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46427A8-C6A0-4FCA-B194-B47B7241A49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pl-PL" b="1" smtClean="0"/>
            <a:t>MOST BASIC 3-STEP WORKFLOW</a:t>
          </a:r>
          <a:endParaRPr lang="pl-PL"/>
        </a:p>
      </dgm:t>
    </dgm:pt>
    <dgm:pt modelId="{A66FE43E-01DB-456C-BA17-CC2B2DEC1B4B}" type="parTrans" cxnId="{92F7CE9C-486E-4AE8-933E-504ABA083A42}">
      <dgm:prSet/>
      <dgm:spPr/>
      <dgm:t>
        <a:bodyPr/>
        <a:lstStyle/>
        <a:p>
          <a:endParaRPr lang="pl-PL"/>
        </a:p>
      </dgm:t>
    </dgm:pt>
    <dgm:pt modelId="{C42754D4-1E79-4605-A09D-4C0A7647B496}" type="sibTrans" cxnId="{92F7CE9C-486E-4AE8-933E-504ABA083A42}">
      <dgm:prSet/>
      <dgm:spPr/>
      <dgm:t>
        <a:bodyPr/>
        <a:lstStyle/>
        <a:p>
          <a:endParaRPr lang="pl-PL"/>
        </a:p>
      </dgm:t>
    </dgm:pt>
    <dgm:pt modelId="{7836B3F5-BA7C-426D-8BDF-DDDB89B2979C}" type="pres">
      <dgm:prSet presAssocID="{652F551D-A9D3-459C-B5CA-0B0CD9F90CA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C12AD8E-D982-4DD9-BC58-DFBFFF6C73E2}" type="pres">
      <dgm:prSet presAssocID="{946427A8-C6A0-4FCA-B194-B47B7241A49C}" presName="vertOne" presStyleCnt="0"/>
      <dgm:spPr/>
    </dgm:pt>
    <dgm:pt modelId="{4645E026-B2F5-493E-8590-626101FFC41F}" type="pres">
      <dgm:prSet presAssocID="{946427A8-C6A0-4FCA-B194-B47B7241A49C}" presName="txOne" presStyleLbl="node0" presStyleIdx="0" presStyleCnt="1" custLinFactNeighborX="-590" custLinFactNeighborY="67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A456998-AAA8-4F69-8B14-1FE714BA45B2}" type="pres">
      <dgm:prSet presAssocID="{946427A8-C6A0-4FCA-B194-B47B7241A49C}" presName="horzOne" presStyleCnt="0"/>
      <dgm:spPr/>
    </dgm:pt>
  </dgm:ptLst>
  <dgm:cxnLst>
    <dgm:cxn modelId="{242BCD49-687E-4685-827F-76BD738D3E60}" type="presOf" srcId="{652F551D-A9D3-459C-B5CA-0B0CD9F90CAF}" destId="{7836B3F5-BA7C-426D-8BDF-DDDB89B2979C}" srcOrd="0" destOrd="0" presId="urn:microsoft.com/office/officeart/2005/8/layout/hierarchy4"/>
    <dgm:cxn modelId="{39634764-72C0-49E0-BB9B-B747F8DF933C}" type="presOf" srcId="{946427A8-C6A0-4FCA-B194-B47B7241A49C}" destId="{4645E026-B2F5-493E-8590-626101FFC41F}" srcOrd="0" destOrd="0" presId="urn:microsoft.com/office/officeart/2005/8/layout/hierarchy4"/>
    <dgm:cxn modelId="{92F7CE9C-486E-4AE8-933E-504ABA083A42}" srcId="{652F551D-A9D3-459C-B5CA-0B0CD9F90CAF}" destId="{946427A8-C6A0-4FCA-B194-B47B7241A49C}" srcOrd="0" destOrd="0" parTransId="{A66FE43E-01DB-456C-BA17-CC2B2DEC1B4B}" sibTransId="{C42754D4-1E79-4605-A09D-4C0A7647B496}"/>
    <dgm:cxn modelId="{4B26AA11-47FE-48B5-A1FA-F81D28949FAD}" type="presParOf" srcId="{7836B3F5-BA7C-426D-8BDF-DDDB89B2979C}" destId="{6C12AD8E-D982-4DD9-BC58-DFBFFF6C73E2}" srcOrd="0" destOrd="0" presId="urn:microsoft.com/office/officeart/2005/8/layout/hierarchy4"/>
    <dgm:cxn modelId="{A8D045D2-B0DB-47BE-88FF-58F4663D0A2D}" type="presParOf" srcId="{6C12AD8E-D982-4DD9-BC58-DFBFFF6C73E2}" destId="{4645E026-B2F5-493E-8590-626101FFC41F}" srcOrd="0" destOrd="0" presId="urn:microsoft.com/office/officeart/2005/8/layout/hierarchy4"/>
    <dgm:cxn modelId="{04AB24AF-BC0F-4957-BC36-47C7DE9EE1A1}" type="presParOf" srcId="{6C12AD8E-D982-4DD9-BC58-DFBFFF6C73E2}" destId="{BA456998-AAA8-4F69-8B14-1FE714BA45B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2F551D-A9D3-459C-B5CA-0B0CD9F90CAF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46427A8-C6A0-4FCA-B194-B47B7241A49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pl-PL" b="1" smtClean="0"/>
            <a:t>SAMPLE BOARD FOR DEVELOPMENT</a:t>
          </a:r>
          <a:endParaRPr lang="pl-PL"/>
        </a:p>
      </dgm:t>
    </dgm:pt>
    <dgm:pt modelId="{A66FE43E-01DB-456C-BA17-CC2B2DEC1B4B}" type="parTrans" cxnId="{92F7CE9C-486E-4AE8-933E-504ABA083A42}">
      <dgm:prSet/>
      <dgm:spPr/>
      <dgm:t>
        <a:bodyPr/>
        <a:lstStyle/>
        <a:p>
          <a:endParaRPr lang="pl-PL"/>
        </a:p>
      </dgm:t>
    </dgm:pt>
    <dgm:pt modelId="{C42754D4-1E79-4605-A09D-4C0A7647B496}" type="sibTrans" cxnId="{92F7CE9C-486E-4AE8-933E-504ABA083A42}">
      <dgm:prSet/>
      <dgm:spPr/>
      <dgm:t>
        <a:bodyPr/>
        <a:lstStyle/>
        <a:p>
          <a:endParaRPr lang="pl-PL"/>
        </a:p>
      </dgm:t>
    </dgm:pt>
    <dgm:pt modelId="{7836B3F5-BA7C-426D-8BDF-DDDB89B2979C}" type="pres">
      <dgm:prSet presAssocID="{652F551D-A9D3-459C-B5CA-0B0CD9F90CA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C12AD8E-D982-4DD9-BC58-DFBFFF6C73E2}" type="pres">
      <dgm:prSet presAssocID="{946427A8-C6A0-4FCA-B194-B47B7241A49C}" presName="vertOne" presStyleCnt="0"/>
      <dgm:spPr/>
    </dgm:pt>
    <dgm:pt modelId="{4645E026-B2F5-493E-8590-626101FFC41F}" type="pres">
      <dgm:prSet presAssocID="{946427A8-C6A0-4FCA-B194-B47B7241A49C}" presName="txOne" presStyleLbl="node0" presStyleIdx="0" presStyleCnt="1" custLinFactNeighborX="-49255" custLinFactNeighborY="-42074">
        <dgm:presLayoutVars>
          <dgm:chPref val="3"/>
        </dgm:presLayoutVars>
      </dgm:prSet>
      <dgm:spPr/>
      <dgm:t>
        <a:bodyPr/>
        <a:lstStyle/>
        <a:p>
          <a:endParaRPr lang="pl-PL"/>
        </a:p>
      </dgm:t>
    </dgm:pt>
    <dgm:pt modelId="{BA456998-AAA8-4F69-8B14-1FE714BA45B2}" type="pres">
      <dgm:prSet presAssocID="{946427A8-C6A0-4FCA-B194-B47B7241A49C}" presName="horzOne" presStyleCnt="0"/>
      <dgm:spPr/>
    </dgm:pt>
  </dgm:ptLst>
  <dgm:cxnLst>
    <dgm:cxn modelId="{7192E64C-1660-4862-9B6A-74B2EA773E36}" type="presOf" srcId="{652F551D-A9D3-459C-B5CA-0B0CD9F90CAF}" destId="{7836B3F5-BA7C-426D-8BDF-DDDB89B2979C}" srcOrd="0" destOrd="0" presId="urn:microsoft.com/office/officeart/2005/8/layout/hierarchy4"/>
    <dgm:cxn modelId="{92F7CE9C-486E-4AE8-933E-504ABA083A42}" srcId="{652F551D-A9D3-459C-B5CA-0B0CD9F90CAF}" destId="{946427A8-C6A0-4FCA-B194-B47B7241A49C}" srcOrd="0" destOrd="0" parTransId="{A66FE43E-01DB-456C-BA17-CC2B2DEC1B4B}" sibTransId="{C42754D4-1E79-4605-A09D-4C0A7647B496}"/>
    <dgm:cxn modelId="{03CDDAE2-D692-4D07-95D2-AACBA411203B}" type="presOf" srcId="{946427A8-C6A0-4FCA-B194-B47B7241A49C}" destId="{4645E026-B2F5-493E-8590-626101FFC41F}" srcOrd="0" destOrd="0" presId="urn:microsoft.com/office/officeart/2005/8/layout/hierarchy4"/>
    <dgm:cxn modelId="{9A6BC376-A79F-4D86-B61A-F2A65B36E3A6}" type="presParOf" srcId="{7836B3F5-BA7C-426D-8BDF-DDDB89B2979C}" destId="{6C12AD8E-D982-4DD9-BC58-DFBFFF6C73E2}" srcOrd="0" destOrd="0" presId="urn:microsoft.com/office/officeart/2005/8/layout/hierarchy4"/>
    <dgm:cxn modelId="{E32A9E97-883C-4F27-901B-D77A3C715696}" type="presParOf" srcId="{6C12AD8E-D982-4DD9-BC58-DFBFFF6C73E2}" destId="{4645E026-B2F5-493E-8590-626101FFC41F}" srcOrd="0" destOrd="0" presId="urn:microsoft.com/office/officeart/2005/8/layout/hierarchy4"/>
    <dgm:cxn modelId="{15B82E2B-7C58-4B51-BAFB-69456EB0F4D1}" type="presParOf" srcId="{6C12AD8E-D982-4DD9-BC58-DFBFFF6C73E2}" destId="{BA456998-AAA8-4F69-8B14-1FE714BA45B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2F551D-A9D3-459C-B5CA-0B0CD9F90CAF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46427A8-C6A0-4FCA-B194-B47B7241A49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pl-PL" b="1" smtClean="0"/>
            <a:t>QUEUES</a:t>
          </a:r>
          <a:endParaRPr lang="pl-PL"/>
        </a:p>
      </dgm:t>
    </dgm:pt>
    <dgm:pt modelId="{A66FE43E-01DB-456C-BA17-CC2B2DEC1B4B}" type="parTrans" cxnId="{92F7CE9C-486E-4AE8-933E-504ABA083A42}">
      <dgm:prSet/>
      <dgm:spPr/>
      <dgm:t>
        <a:bodyPr/>
        <a:lstStyle/>
        <a:p>
          <a:endParaRPr lang="pl-PL"/>
        </a:p>
      </dgm:t>
    </dgm:pt>
    <dgm:pt modelId="{C42754D4-1E79-4605-A09D-4C0A7647B496}" type="sibTrans" cxnId="{92F7CE9C-486E-4AE8-933E-504ABA083A42}">
      <dgm:prSet/>
      <dgm:spPr/>
      <dgm:t>
        <a:bodyPr/>
        <a:lstStyle/>
        <a:p>
          <a:endParaRPr lang="pl-PL"/>
        </a:p>
      </dgm:t>
    </dgm:pt>
    <dgm:pt modelId="{7836B3F5-BA7C-426D-8BDF-DDDB89B2979C}" type="pres">
      <dgm:prSet presAssocID="{652F551D-A9D3-459C-B5CA-0B0CD9F90CA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C12AD8E-D982-4DD9-BC58-DFBFFF6C73E2}" type="pres">
      <dgm:prSet presAssocID="{946427A8-C6A0-4FCA-B194-B47B7241A49C}" presName="vertOne" presStyleCnt="0"/>
      <dgm:spPr/>
    </dgm:pt>
    <dgm:pt modelId="{4645E026-B2F5-493E-8590-626101FFC41F}" type="pres">
      <dgm:prSet presAssocID="{946427A8-C6A0-4FCA-B194-B47B7241A49C}" presName="txOne" presStyleLbl="node0" presStyleIdx="0" presStyleCnt="1" custLinFactNeighborX="50026" custLinFactNeighborY="18831">
        <dgm:presLayoutVars>
          <dgm:chPref val="3"/>
        </dgm:presLayoutVars>
      </dgm:prSet>
      <dgm:spPr/>
      <dgm:t>
        <a:bodyPr/>
        <a:lstStyle/>
        <a:p>
          <a:endParaRPr lang="pl-PL"/>
        </a:p>
      </dgm:t>
    </dgm:pt>
    <dgm:pt modelId="{BA456998-AAA8-4F69-8B14-1FE714BA45B2}" type="pres">
      <dgm:prSet presAssocID="{946427A8-C6A0-4FCA-B194-B47B7241A49C}" presName="horzOne" presStyleCnt="0"/>
      <dgm:spPr/>
    </dgm:pt>
  </dgm:ptLst>
  <dgm:cxnLst>
    <dgm:cxn modelId="{92F7CE9C-486E-4AE8-933E-504ABA083A42}" srcId="{652F551D-A9D3-459C-B5CA-0B0CD9F90CAF}" destId="{946427A8-C6A0-4FCA-B194-B47B7241A49C}" srcOrd="0" destOrd="0" parTransId="{A66FE43E-01DB-456C-BA17-CC2B2DEC1B4B}" sibTransId="{C42754D4-1E79-4605-A09D-4C0A7647B496}"/>
    <dgm:cxn modelId="{1CF8EA1B-591D-4680-9C33-BFDC57FDDB93}" type="presOf" srcId="{946427A8-C6A0-4FCA-B194-B47B7241A49C}" destId="{4645E026-B2F5-493E-8590-626101FFC41F}" srcOrd="0" destOrd="0" presId="urn:microsoft.com/office/officeart/2005/8/layout/hierarchy4"/>
    <dgm:cxn modelId="{54D0EB6E-8E2E-458B-9DB4-215420B7C713}" type="presOf" srcId="{652F551D-A9D3-459C-B5CA-0B0CD9F90CAF}" destId="{7836B3F5-BA7C-426D-8BDF-DDDB89B2979C}" srcOrd="0" destOrd="0" presId="urn:microsoft.com/office/officeart/2005/8/layout/hierarchy4"/>
    <dgm:cxn modelId="{86FE5B99-BF17-46AA-A0CB-299B6DAC5C85}" type="presParOf" srcId="{7836B3F5-BA7C-426D-8BDF-DDDB89B2979C}" destId="{6C12AD8E-D982-4DD9-BC58-DFBFFF6C73E2}" srcOrd="0" destOrd="0" presId="urn:microsoft.com/office/officeart/2005/8/layout/hierarchy4"/>
    <dgm:cxn modelId="{0A42BA8C-954D-4720-ADDD-4B97D6582C73}" type="presParOf" srcId="{6C12AD8E-D982-4DD9-BC58-DFBFFF6C73E2}" destId="{4645E026-B2F5-493E-8590-626101FFC41F}" srcOrd="0" destOrd="0" presId="urn:microsoft.com/office/officeart/2005/8/layout/hierarchy4"/>
    <dgm:cxn modelId="{0AC8A5F1-7E1B-4FA5-8D89-5701E7A5BF61}" type="presParOf" srcId="{6C12AD8E-D982-4DD9-BC58-DFBFFF6C73E2}" destId="{BA456998-AAA8-4F69-8B14-1FE714BA45B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2F551D-A9D3-459C-B5CA-0B0CD9F90CAF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946427A8-C6A0-4FCA-B194-B47B7241A49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pl-PL" b="1" smtClean="0"/>
            <a:t>SWIMLANES</a:t>
          </a:r>
          <a:endParaRPr lang="pl-PL"/>
        </a:p>
      </dgm:t>
    </dgm:pt>
    <dgm:pt modelId="{A66FE43E-01DB-456C-BA17-CC2B2DEC1B4B}" type="parTrans" cxnId="{92F7CE9C-486E-4AE8-933E-504ABA083A42}">
      <dgm:prSet/>
      <dgm:spPr/>
      <dgm:t>
        <a:bodyPr/>
        <a:lstStyle/>
        <a:p>
          <a:endParaRPr lang="pl-PL"/>
        </a:p>
      </dgm:t>
    </dgm:pt>
    <dgm:pt modelId="{C42754D4-1E79-4605-A09D-4C0A7647B496}" type="sibTrans" cxnId="{92F7CE9C-486E-4AE8-933E-504ABA083A42}">
      <dgm:prSet/>
      <dgm:spPr/>
      <dgm:t>
        <a:bodyPr/>
        <a:lstStyle/>
        <a:p>
          <a:endParaRPr lang="pl-PL"/>
        </a:p>
      </dgm:t>
    </dgm:pt>
    <dgm:pt modelId="{7836B3F5-BA7C-426D-8BDF-DDDB89B2979C}" type="pres">
      <dgm:prSet presAssocID="{652F551D-A9D3-459C-B5CA-0B0CD9F90CA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C12AD8E-D982-4DD9-BC58-DFBFFF6C73E2}" type="pres">
      <dgm:prSet presAssocID="{946427A8-C6A0-4FCA-B194-B47B7241A49C}" presName="vertOne" presStyleCnt="0"/>
      <dgm:spPr/>
    </dgm:pt>
    <dgm:pt modelId="{4645E026-B2F5-493E-8590-626101FFC41F}" type="pres">
      <dgm:prSet presAssocID="{946427A8-C6A0-4FCA-B194-B47B7241A49C}" presName="txOne" presStyleLbl="node0" presStyleIdx="0" presStyleCnt="1" custLinFactNeighborX="6888">
        <dgm:presLayoutVars>
          <dgm:chPref val="3"/>
        </dgm:presLayoutVars>
      </dgm:prSet>
      <dgm:spPr/>
      <dgm:t>
        <a:bodyPr/>
        <a:lstStyle/>
        <a:p>
          <a:endParaRPr lang="pl-PL"/>
        </a:p>
      </dgm:t>
    </dgm:pt>
    <dgm:pt modelId="{BA456998-AAA8-4F69-8B14-1FE714BA45B2}" type="pres">
      <dgm:prSet presAssocID="{946427A8-C6A0-4FCA-B194-B47B7241A49C}" presName="horzOne" presStyleCnt="0"/>
      <dgm:spPr/>
    </dgm:pt>
  </dgm:ptLst>
  <dgm:cxnLst>
    <dgm:cxn modelId="{B0A7AA78-14C1-4D95-A153-731850AD9D37}" type="presOf" srcId="{946427A8-C6A0-4FCA-B194-B47B7241A49C}" destId="{4645E026-B2F5-493E-8590-626101FFC41F}" srcOrd="0" destOrd="0" presId="urn:microsoft.com/office/officeart/2005/8/layout/hierarchy4"/>
    <dgm:cxn modelId="{92F7CE9C-486E-4AE8-933E-504ABA083A42}" srcId="{652F551D-A9D3-459C-B5CA-0B0CD9F90CAF}" destId="{946427A8-C6A0-4FCA-B194-B47B7241A49C}" srcOrd="0" destOrd="0" parTransId="{A66FE43E-01DB-456C-BA17-CC2B2DEC1B4B}" sibTransId="{C42754D4-1E79-4605-A09D-4C0A7647B496}"/>
    <dgm:cxn modelId="{66A8B9BF-36C9-4A1F-A4E0-EEC1886AFBBE}" type="presOf" srcId="{652F551D-A9D3-459C-B5CA-0B0CD9F90CAF}" destId="{7836B3F5-BA7C-426D-8BDF-DDDB89B2979C}" srcOrd="0" destOrd="0" presId="urn:microsoft.com/office/officeart/2005/8/layout/hierarchy4"/>
    <dgm:cxn modelId="{F6B97407-60F7-44CB-BA5C-644A1AE639B5}" type="presParOf" srcId="{7836B3F5-BA7C-426D-8BDF-DDDB89B2979C}" destId="{6C12AD8E-D982-4DD9-BC58-DFBFFF6C73E2}" srcOrd="0" destOrd="0" presId="urn:microsoft.com/office/officeart/2005/8/layout/hierarchy4"/>
    <dgm:cxn modelId="{05C90BF2-1132-436D-998E-1FD97704D881}" type="presParOf" srcId="{6C12AD8E-D982-4DD9-BC58-DFBFFF6C73E2}" destId="{4645E026-B2F5-493E-8590-626101FFC41F}" srcOrd="0" destOrd="0" presId="urn:microsoft.com/office/officeart/2005/8/layout/hierarchy4"/>
    <dgm:cxn modelId="{4ECD672F-0DF2-4A84-A1C7-BCFD1E01296B}" type="presParOf" srcId="{6C12AD8E-D982-4DD9-BC58-DFBFFF6C73E2}" destId="{BA456998-AAA8-4F69-8B14-1FE714BA45B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7B7D35-F55B-4426-8B33-C7577E0FC348}" type="doc">
      <dgm:prSet loTypeId="urn:microsoft.com/office/officeart/2005/8/layout/hierarchy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l-PL"/>
        </a:p>
      </dgm:t>
    </dgm:pt>
    <dgm:pt modelId="{0626B021-34FB-4747-B07A-DA58F6ABFEF3}">
      <dgm:prSet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pPr rtl="0"/>
          <a:r>
            <a:rPr lang="pl-PL" b="1" smtClean="0"/>
            <a:t>VISUALIZE</a:t>
          </a:r>
          <a:endParaRPr lang="pl-PL"/>
        </a:p>
      </dgm:t>
    </dgm:pt>
    <dgm:pt modelId="{6AA74DE9-985D-4B40-96A5-199547BEE0B4}" type="parTrans" cxnId="{F0028B1E-8DB9-4184-8DD3-66135A9BFB48}">
      <dgm:prSet/>
      <dgm:spPr/>
      <dgm:t>
        <a:bodyPr/>
        <a:lstStyle/>
        <a:p>
          <a:endParaRPr lang="pl-PL"/>
        </a:p>
      </dgm:t>
    </dgm:pt>
    <dgm:pt modelId="{3D39455A-548E-4C3B-AFFB-A7147B01C535}" type="sibTrans" cxnId="{F0028B1E-8DB9-4184-8DD3-66135A9BFB48}">
      <dgm:prSet/>
      <dgm:spPr/>
      <dgm:t>
        <a:bodyPr/>
        <a:lstStyle/>
        <a:p>
          <a:endParaRPr lang="pl-PL"/>
        </a:p>
      </dgm:t>
    </dgm:pt>
    <dgm:pt modelId="{38EF43EB-A0C1-46D4-BF9C-DB3F7A7AC601}">
      <dgm:prSet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pPr rtl="0"/>
          <a:r>
            <a:rPr lang="pl-PL" b="1" smtClean="0"/>
            <a:t>LIMIT WIP</a:t>
          </a:r>
          <a:endParaRPr lang="pl-PL"/>
        </a:p>
      </dgm:t>
    </dgm:pt>
    <dgm:pt modelId="{912D875B-B2B4-4100-B2B3-6759E46E0599}" type="parTrans" cxnId="{6360BAA0-5554-426B-9A9E-323FFB91B279}">
      <dgm:prSet/>
      <dgm:spPr/>
      <dgm:t>
        <a:bodyPr/>
        <a:lstStyle/>
        <a:p>
          <a:endParaRPr lang="pl-PL"/>
        </a:p>
      </dgm:t>
    </dgm:pt>
    <dgm:pt modelId="{DAA64517-0C2D-4C50-90CB-82DBEA87EF34}" type="sibTrans" cxnId="{6360BAA0-5554-426B-9A9E-323FFB91B279}">
      <dgm:prSet/>
      <dgm:spPr/>
      <dgm:t>
        <a:bodyPr/>
        <a:lstStyle/>
        <a:p>
          <a:endParaRPr lang="pl-PL"/>
        </a:p>
      </dgm:t>
    </dgm:pt>
    <dgm:pt modelId="{680895F0-D839-48EB-9798-41985AC5B75D}">
      <dgm:prSet/>
      <dgm:spPr>
        <a:gradFill flip="none" rotWithShape="0">
          <a:gsLst>
            <a:gs pos="0">
              <a:schemeClr val="dk2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dk2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dk2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5400000" scaled="1"/>
          <a:tileRect/>
        </a:gradFill>
      </dgm:spPr>
      <dgm:t>
        <a:bodyPr/>
        <a:lstStyle/>
        <a:p>
          <a:pPr rtl="0"/>
          <a:r>
            <a:rPr lang="pl-PL" b="1" smtClean="0"/>
            <a:t>MANAGE FLOW</a:t>
          </a:r>
          <a:endParaRPr lang="pl-PL"/>
        </a:p>
      </dgm:t>
    </dgm:pt>
    <dgm:pt modelId="{1226B223-5706-4021-9955-D39F22235977}" type="parTrans" cxnId="{A4EE9BE3-A53E-402D-A236-6613E97F5FE7}">
      <dgm:prSet/>
      <dgm:spPr/>
      <dgm:t>
        <a:bodyPr/>
        <a:lstStyle/>
        <a:p>
          <a:endParaRPr lang="pl-PL"/>
        </a:p>
      </dgm:t>
    </dgm:pt>
    <dgm:pt modelId="{B40431F0-620F-4507-B6C1-1F8BA43BD1E2}" type="sibTrans" cxnId="{A4EE9BE3-A53E-402D-A236-6613E97F5FE7}">
      <dgm:prSet/>
      <dgm:spPr/>
      <dgm:t>
        <a:bodyPr/>
        <a:lstStyle/>
        <a:p>
          <a:endParaRPr lang="pl-PL"/>
        </a:p>
      </dgm:t>
    </dgm:pt>
    <dgm:pt modelId="{9B56B5E3-44F7-46AD-9943-05C07B7C074A}" type="pres">
      <dgm:prSet presAssocID="{237B7D35-F55B-4426-8B33-C7577E0FC34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2FF06E6-FE8A-426D-9E78-A06E253B746B}" type="pres">
      <dgm:prSet presAssocID="{0626B021-34FB-4747-B07A-DA58F6ABFEF3}" presName="vertOne" presStyleCnt="0"/>
      <dgm:spPr/>
    </dgm:pt>
    <dgm:pt modelId="{D804A994-1496-40C7-A04F-934A9F0B611F}" type="pres">
      <dgm:prSet presAssocID="{0626B021-34FB-4747-B07A-DA58F6ABFEF3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D0C4C2-1F95-4676-857B-FEFB62158880}" type="pres">
      <dgm:prSet presAssocID="{0626B021-34FB-4747-B07A-DA58F6ABFEF3}" presName="horzOne" presStyleCnt="0"/>
      <dgm:spPr/>
    </dgm:pt>
    <dgm:pt modelId="{058B7A16-9FC3-430B-9F77-D401F095DDD2}" type="pres">
      <dgm:prSet presAssocID="{3D39455A-548E-4C3B-AFFB-A7147B01C535}" presName="sibSpaceOne" presStyleCnt="0"/>
      <dgm:spPr/>
    </dgm:pt>
    <dgm:pt modelId="{1A584F77-C148-4B52-9951-8CDF358A575E}" type="pres">
      <dgm:prSet presAssocID="{38EF43EB-A0C1-46D4-BF9C-DB3F7A7AC601}" presName="vertOne" presStyleCnt="0"/>
      <dgm:spPr/>
    </dgm:pt>
    <dgm:pt modelId="{F5794405-3129-4E8C-AC3B-D74C79AFC860}" type="pres">
      <dgm:prSet presAssocID="{38EF43EB-A0C1-46D4-BF9C-DB3F7A7AC601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7594F0-6162-4583-BCE4-F09F9D7920FF}" type="pres">
      <dgm:prSet presAssocID="{38EF43EB-A0C1-46D4-BF9C-DB3F7A7AC601}" presName="horzOne" presStyleCnt="0"/>
      <dgm:spPr/>
    </dgm:pt>
    <dgm:pt modelId="{79CDF6F9-D854-4504-B429-A2EB7245CFF1}" type="pres">
      <dgm:prSet presAssocID="{DAA64517-0C2D-4C50-90CB-82DBEA87EF34}" presName="sibSpaceOne" presStyleCnt="0"/>
      <dgm:spPr/>
    </dgm:pt>
    <dgm:pt modelId="{93F30A79-16AF-4AC9-9692-AEE1A46E3E6B}" type="pres">
      <dgm:prSet presAssocID="{680895F0-D839-48EB-9798-41985AC5B75D}" presName="vertOne" presStyleCnt="0"/>
      <dgm:spPr/>
    </dgm:pt>
    <dgm:pt modelId="{B621291C-A894-4223-ACAF-BA9AEC48C4D7}" type="pres">
      <dgm:prSet presAssocID="{680895F0-D839-48EB-9798-41985AC5B75D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865ABF-5CB4-4D65-80A3-3A39B3A76C24}" type="pres">
      <dgm:prSet presAssocID="{680895F0-D839-48EB-9798-41985AC5B75D}" presName="horzOne" presStyleCnt="0"/>
      <dgm:spPr/>
    </dgm:pt>
  </dgm:ptLst>
  <dgm:cxnLst>
    <dgm:cxn modelId="{A3C1D7BC-DDE5-45BB-A49E-D97A63C359FE}" type="presOf" srcId="{0626B021-34FB-4747-B07A-DA58F6ABFEF3}" destId="{D804A994-1496-40C7-A04F-934A9F0B611F}" srcOrd="0" destOrd="0" presId="urn:microsoft.com/office/officeart/2005/8/layout/hierarchy4"/>
    <dgm:cxn modelId="{D177F0DC-3788-421F-B1F0-6ED0011B02A6}" type="presOf" srcId="{38EF43EB-A0C1-46D4-BF9C-DB3F7A7AC601}" destId="{F5794405-3129-4E8C-AC3B-D74C79AFC860}" srcOrd="0" destOrd="0" presId="urn:microsoft.com/office/officeart/2005/8/layout/hierarchy4"/>
    <dgm:cxn modelId="{869DD5F9-1B0A-429E-965B-7181F25B7610}" type="presOf" srcId="{680895F0-D839-48EB-9798-41985AC5B75D}" destId="{B621291C-A894-4223-ACAF-BA9AEC48C4D7}" srcOrd="0" destOrd="0" presId="urn:microsoft.com/office/officeart/2005/8/layout/hierarchy4"/>
    <dgm:cxn modelId="{6360BAA0-5554-426B-9A9E-323FFB91B279}" srcId="{237B7D35-F55B-4426-8B33-C7577E0FC348}" destId="{38EF43EB-A0C1-46D4-BF9C-DB3F7A7AC601}" srcOrd="1" destOrd="0" parTransId="{912D875B-B2B4-4100-B2B3-6759E46E0599}" sibTransId="{DAA64517-0C2D-4C50-90CB-82DBEA87EF34}"/>
    <dgm:cxn modelId="{A4EE9BE3-A53E-402D-A236-6613E97F5FE7}" srcId="{237B7D35-F55B-4426-8B33-C7577E0FC348}" destId="{680895F0-D839-48EB-9798-41985AC5B75D}" srcOrd="2" destOrd="0" parTransId="{1226B223-5706-4021-9955-D39F22235977}" sibTransId="{B40431F0-620F-4507-B6C1-1F8BA43BD1E2}"/>
    <dgm:cxn modelId="{F0028B1E-8DB9-4184-8DD3-66135A9BFB48}" srcId="{237B7D35-F55B-4426-8B33-C7577E0FC348}" destId="{0626B021-34FB-4747-B07A-DA58F6ABFEF3}" srcOrd="0" destOrd="0" parTransId="{6AA74DE9-985D-4B40-96A5-199547BEE0B4}" sibTransId="{3D39455A-548E-4C3B-AFFB-A7147B01C535}"/>
    <dgm:cxn modelId="{D9A01F7C-3AE7-443A-B587-B7659835F537}" type="presOf" srcId="{237B7D35-F55B-4426-8B33-C7577E0FC348}" destId="{9B56B5E3-44F7-46AD-9943-05C07B7C074A}" srcOrd="0" destOrd="0" presId="urn:microsoft.com/office/officeart/2005/8/layout/hierarchy4"/>
    <dgm:cxn modelId="{7DA58B18-3164-4386-8248-6686162F35A1}" type="presParOf" srcId="{9B56B5E3-44F7-46AD-9943-05C07B7C074A}" destId="{F2FF06E6-FE8A-426D-9E78-A06E253B746B}" srcOrd="0" destOrd="0" presId="urn:microsoft.com/office/officeart/2005/8/layout/hierarchy4"/>
    <dgm:cxn modelId="{D9507E0D-9C2B-4131-A14F-52F8C735333A}" type="presParOf" srcId="{F2FF06E6-FE8A-426D-9E78-A06E253B746B}" destId="{D804A994-1496-40C7-A04F-934A9F0B611F}" srcOrd="0" destOrd="0" presId="urn:microsoft.com/office/officeart/2005/8/layout/hierarchy4"/>
    <dgm:cxn modelId="{CBD83BA2-9307-4B41-9568-1CCD463DB037}" type="presParOf" srcId="{F2FF06E6-FE8A-426D-9E78-A06E253B746B}" destId="{5DD0C4C2-1F95-4676-857B-FEFB62158880}" srcOrd="1" destOrd="0" presId="urn:microsoft.com/office/officeart/2005/8/layout/hierarchy4"/>
    <dgm:cxn modelId="{9401B696-4896-45DB-8D01-EB30AB2302B3}" type="presParOf" srcId="{9B56B5E3-44F7-46AD-9943-05C07B7C074A}" destId="{058B7A16-9FC3-430B-9F77-D401F095DDD2}" srcOrd="1" destOrd="0" presId="urn:microsoft.com/office/officeart/2005/8/layout/hierarchy4"/>
    <dgm:cxn modelId="{70A861BE-E2AA-48EA-988D-3C1F6225795A}" type="presParOf" srcId="{9B56B5E3-44F7-46AD-9943-05C07B7C074A}" destId="{1A584F77-C148-4B52-9951-8CDF358A575E}" srcOrd="2" destOrd="0" presId="urn:microsoft.com/office/officeart/2005/8/layout/hierarchy4"/>
    <dgm:cxn modelId="{678D0E71-68D7-4CF8-A863-8AE9A8D316CB}" type="presParOf" srcId="{1A584F77-C148-4B52-9951-8CDF358A575E}" destId="{F5794405-3129-4E8C-AC3B-D74C79AFC860}" srcOrd="0" destOrd="0" presId="urn:microsoft.com/office/officeart/2005/8/layout/hierarchy4"/>
    <dgm:cxn modelId="{350C82FB-2C9D-4FB5-8147-3A7E9C85F4DE}" type="presParOf" srcId="{1A584F77-C148-4B52-9951-8CDF358A575E}" destId="{537594F0-6162-4583-BCE4-F09F9D7920FF}" srcOrd="1" destOrd="0" presId="urn:microsoft.com/office/officeart/2005/8/layout/hierarchy4"/>
    <dgm:cxn modelId="{D8CA19EA-714B-402F-BCBD-66F33D73262F}" type="presParOf" srcId="{9B56B5E3-44F7-46AD-9943-05C07B7C074A}" destId="{79CDF6F9-D854-4504-B429-A2EB7245CFF1}" srcOrd="3" destOrd="0" presId="urn:microsoft.com/office/officeart/2005/8/layout/hierarchy4"/>
    <dgm:cxn modelId="{2447C413-0594-4F7B-B435-5512AD078F37}" type="presParOf" srcId="{9B56B5E3-44F7-46AD-9943-05C07B7C074A}" destId="{93F30A79-16AF-4AC9-9692-AEE1A46E3E6B}" srcOrd="4" destOrd="0" presId="urn:microsoft.com/office/officeart/2005/8/layout/hierarchy4"/>
    <dgm:cxn modelId="{DB817907-7EF8-46F6-9129-9D962C831BDC}" type="presParOf" srcId="{93F30A79-16AF-4AC9-9692-AEE1A46E3E6B}" destId="{B621291C-A894-4223-ACAF-BA9AEC48C4D7}" srcOrd="0" destOrd="0" presId="urn:microsoft.com/office/officeart/2005/8/layout/hierarchy4"/>
    <dgm:cxn modelId="{9901EFD0-E0C6-4A60-B0A6-4E64C31BCB7C}" type="presParOf" srcId="{93F30A79-16AF-4AC9-9692-AEE1A46E3E6B}" destId="{92865ABF-5CB4-4D65-80A3-3A39B3A76C2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3A071A-8D6C-4C81-8344-8173257E7A88}" type="doc">
      <dgm:prSet loTypeId="urn:microsoft.com/office/officeart/2005/8/layout/hierarchy4" loCatId="list" qsTypeId="urn:microsoft.com/office/officeart/2005/8/quickstyle/simple3" qsCatId="simple" csTypeId="urn:microsoft.com/office/officeart/2005/8/colors/accent5_4" csCatId="accent5" phldr="1"/>
      <dgm:spPr/>
      <dgm:t>
        <a:bodyPr/>
        <a:lstStyle/>
        <a:p>
          <a:endParaRPr lang="pl-PL"/>
        </a:p>
      </dgm:t>
    </dgm:pt>
    <dgm:pt modelId="{5D545771-5E23-4ADE-AC8F-8FC02D2305DC}">
      <dgm:prSet custT="1"/>
      <dgm:spPr/>
      <dgm:t>
        <a:bodyPr/>
        <a:lstStyle/>
        <a:p>
          <a:pPr rtl="0"/>
          <a:r>
            <a:rPr lang="pl-PL" sz="1800" smtClean="0"/>
            <a:t>SCRUM</a:t>
          </a:r>
          <a:endParaRPr lang="pl-PL" sz="1800"/>
        </a:p>
      </dgm:t>
    </dgm:pt>
    <dgm:pt modelId="{7158BA3F-1344-4A6A-A6E6-4DE44EA2875F}" type="parTrans" cxnId="{AC2211FA-C6DC-4804-AED1-10FA9C9D081A}">
      <dgm:prSet/>
      <dgm:spPr/>
      <dgm:t>
        <a:bodyPr/>
        <a:lstStyle/>
        <a:p>
          <a:endParaRPr lang="pl-PL" sz="3200"/>
        </a:p>
      </dgm:t>
    </dgm:pt>
    <dgm:pt modelId="{AA548ACE-035F-4F2C-9097-1B07DB213877}" type="sibTrans" cxnId="{AC2211FA-C6DC-4804-AED1-10FA9C9D081A}">
      <dgm:prSet/>
      <dgm:spPr/>
      <dgm:t>
        <a:bodyPr/>
        <a:lstStyle/>
        <a:p>
          <a:endParaRPr lang="pl-PL" sz="3200"/>
        </a:p>
      </dgm:t>
    </dgm:pt>
    <dgm:pt modelId="{5EDC02DE-5FAE-4E68-A6C2-2510AD36DD14}">
      <dgm:prSet custT="1"/>
      <dgm:spPr/>
      <dgm:t>
        <a:bodyPr/>
        <a:lstStyle/>
        <a:p>
          <a:pPr rtl="0"/>
          <a:r>
            <a:rPr lang="pl-PL" sz="1800" smtClean="0"/>
            <a:t>XP</a:t>
          </a:r>
          <a:endParaRPr lang="pl-PL" sz="1800"/>
        </a:p>
      </dgm:t>
    </dgm:pt>
    <dgm:pt modelId="{C7C69AF6-C90F-430A-A80E-37ED08B16F5B}" type="parTrans" cxnId="{3E9C2270-4B4C-4164-9E3E-A2F3377BF676}">
      <dgm:prSet/>
      <dgm:spPr/>
      <dgm:t>
        <a:bodyPr/>
        <a:lstStyle/>
        <a:p>
          <a:endParaRPr lang="pl-PL" sz="3200"/>
        </a:p>
      </dgm:t>
    </dgm:pt>
    <dgm:pt modelId="{53705D45-DB35-4008-B1BD-C296A5298FE2}" type="sibTrans" cxnId="{3E9C2270-4B4C-4164-9E3E-A2F3377BF676}">
      <dgm:prSet/>
      <dgm:spPr/>
      <dgm:t>
        <a:bodyPr/>
        <a:lstStyle/>
        <a:p>
          <a:endParaRPr lang="pl-PL" sz="3200"/>
        </a:p>
      </dgm:t>
    </dgm:pt>
    <dgm:pt modelId="{A7F6CEBB-06C4-4833-89F5-94A7EF450865}">
      <dgm:prSet custT="1"/>
      <dgm:spPr/>
      <dgm:t>
        <a:bodyPr/>
        <a:lstStyle/>
        <a:p>
          <a:pPr rtl="0"/>
          <a:r>
            <a:rPr lang="pl-PL" sz="1800" smtClean="0"/>
            <a:t>LEAN</a:t>
          </a:r>
          <a:endParaRPr lang="pl-PL" sz="1800"/>
        </a:p>
      </dgm:t>
    </dgm:pt>
    <dgm:pt modelId="{27B0F7A8-0173-4FE7-A966-531E445C5974}" type="parTrans" cxnId="{7B02FA50-4337-4461-919A-9976BC8E0F93}">
      <dgm:prSet/>
      <dgm:spPr/>
      <dgm:t>
        <a:bodyPr/>
        <a:lstStyle/>
        <a:p>
          <a:endParaRPr lang="pl-PL" sz="3200"/>
        </a:p>
      </dgm:t>
    </dgm:pt>
    <dgm:pt modelId="{572D3B9C-1B9B-43ED-8CBF-023C5EC1907B}" type="sibTrans" cxnId="{7B02FA50-4337-4461-919A-9976BC8E0F93}">
      <dgm:prSet/>
      <dgm:spPr/>
      <dgm:t>
        <a:bodyPr/>
        <a:lstStyle/>
        <a:p>
          <a:endParaRPr lang="pl-PL" sz="3200"/>
        </a:p>
      </dgm:t>
    </dgm:pt>
    <dgm:pt modelId="{03F021F9-4363-44FA-980E-65504D2693DD}">
      <dgm:prSet custT="1"/>
      <dgm:spPr/>
      <dgm:t>
        <a:bodyPr/>
        <a:lstStyle/>
        <a:p>
          <a:pPr rtl="0"/>
          <a:r>
            <a:rPr lang="pl-PL" sz="1800" smtClean="0"/>
            <a:t>GTD!</a:t>
          </a:r>
          <a:endParaRPr lang="pl-PL" sz="1800"/>
        </a:p>
      </dgm:t>
    </dgm:pt>
    <dgm:pt modelId="{1C7CEE78-A994-429D-B912-F2C1C8CFB9C8}" type="parTrans" cxnId="{D22EF9BF-52FB-402C-B963-E0D5B48B4DF8}">
      <dgm:prSet/>
      <dgm:spPr/>
      <dgm:t>
        <a:bodyPr/>
        <a:lstStyle/>
        <a:p>
          <a:endParaRPr lang="pl-PL" sz="3200"/>
        </a:p>
      </dgm:t>
    </dgm:pt>
    <dgm:pt modelId="{9EAD0939-4357-4CD9-9244-C51E3A8ECF6C}" type="sibTrans" cxnId="{D22EF9BF-52FB-402C-B963-E0D5B48B4DF8}">
      <dgm:prSet/>
      <dgm:spPr/>
      <dgm:t>
        <a:bodyPr/>
        <a:lstStyle/>
        <a:p>
          <a:endParaRPr lang="pl-PL" sz="3200"/>
        </a:p>
      </dgm:t>
    </dgm:pt>
    <dgm:pt modelId="{6B78856D-83DD-4956-A566-AA1D5E7A1B0E}">
      <dgm:prSet custT="1"/>
      <dgm:spPr/>
      <dgm:t>
        <a:bodyPr vert="vert"/>
        <a:lstStyle/>
        <a:p>
          <a:pPr rtl="0"/>
          <a:r>
            <a:rPr lang="pl-PL" sz="1800" smtClean="0"/>
            <a:t>WATERFALL :(</a:t>
          </a:r>
          <a:endParaRPr lang="pl-PL" sz="1800"/>
        </a:p>
      </dgm:t>
    </dgm:pt>
    <dgm:pt modelId="{9AB665AF-A24A-4ECD-9DE6-AE52C4EFB23E}" type="parTrans" cxnId="{77C0DE86-0D88-494D-A20F-858DA04CD172}">
      <dgm:prSet/>
      <dgm:spPr/>
      <dgm:t>
        <a:bodyPr/>
        <a:lstStyle/>
        <a:p>
          <a:endParaRPr lang="pl-PL" sz="3200"/>
        </a:p>
      </dgm:t>
    </dgm:pt>
    <dgm:pt modelId="{3AABCBA8-3B52-4A35-80A2-B84C8ED383D0}" type="sibTrans" cxnId="{77C0DE86-0D88-494D-A20F-858DA04CD172}">
      <dgm:prSet/>
      <dgm:spPr/>
      <dgm:t>
        <a:bodyPr/>
        <a:lstStyle/>
        <a:p>
          <a:endParaRPr lang="pl-PL" sz="3200"/>
        </a:p>
      </dgm:t>
    </dgm:pt>
    <dgm:pt modelId="{86ED9AF7-0699-4509-A776-450AF71523EA}">
      <dgm:prSet custT="1"/>
      <dgm:spPr/>
      <dgm:t>
        <a:bodyPr/>
        <a:lstStyle/>
        <a:p>
          <a:pPr rtl="0"/>
          <a:r>
            <a:rPr lang="pl-PL" sz="1800" smtClean="0"/>
            <a:t>...</a:t>
          </a:r>
          <a:endParaRPr lang="pl-PL" sz="1800"/>
        </a:p>
      </dgm:t>
    </dgm:pt>
    <dgm:pt modelId="{4A31D079-CCC3-45E6-9F2F-175D183AE80F}" type="parTrans" cxnId="{004748CE-3119-4276-B212-67FF575748F2}">
      <dgm:prSet/>
      <dgm:spPr/>
      <dgm:t>
        <a:bodyPr/>
        <a:lstStyle/>
        <a:p>
          <a:endParaRPr lang="pl-PL" sz="3200"/>
        </a:p>
      </dgm:t>
    </dgm:pt>
    <dgm:pt modelId="{856A0883-D0A2-4C96-BB73-9D9AAF1C51F2}" type="sibTrans" cxnId="{004748CE-3119-4276-B212-67FF575748F2}">
      <dgm:prSet/>
      <dgm:spPr/>
      <dgm:t>
        <a:bodyPr/>
        <a:lstStyle/>
        <a:p>
          <a:endParaRPr lang="pl-PL" sz="3200"/>
        </a:p>
      </dgm:t>
    </dgm:pt>
    <dgm:pt modelId="{EDC7548A-09E8-42CB-9B49-324DB956D60C}" type="pres">
      <dgm:prSet presAssocID="{3F3A071A-8D6C-4C81-8344-8173257E7A8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8559595-239B-412E-A4EA-752A94DF787D}" type="pres">
      <dgm:prSet presAssocID="{5D545771-5E23-4ADE-AC8F-8FC02D2305DC}" presName="vertOne" presStyleCnt="0"/>
      <dgm:spPr/>
    </dgm:pt>
    <dgm:pt modelId="{D2E392C7-7FCA-402A-BB8C-73B590E39DF7}" type="pres">
      <dgm:prSet presAssocID="{5D545771-5E23-4ADE-AC8F-8FC02D2305DC}" presName="txOne" presStyleLbl="node0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97E273-0689-41A8-AD32-19BCBDA876DF}" type="pres">
      <dgm:prSet presAssocID="{5D545771-5E23-4ADE-AC8F-8FC02D2305DC}" presName="horzOne" presStyleCnt="0"/>
      <dgm:spPr/>
    </dgm:pt>
    <dgm:pt modelId="{BDE1E15C-7803-4751-B651-0D89E3851BEE}" type="pres">
      <dgm:prSet presAssocID="{AA548ACE-035F-4F2C-9097-1B07DB213877}" presName="sibSpaceOne" presStyleCnt="0"/>
      <dgm:spPr/>
    </dgm:pt>
    <dgm:pt modelId="{16A3D191-0251-4CF7-A719-902026A8088D}" type="pres">
      <dgm:prSet presAssocID="{5EDC02DE-5FAE-4E68-A6C2-2510AD36DD14}" presName="vertOne" presStyleCnt="0"/>
      <dgm:spPr/>
    </dgm:pt>
    <dgm:pt modelId="{88AD740D-437F-45F8-AEF3-6298A39A2760}" type="pres">
      <dgm:prSet presAssocID="{5EDC02DE-5FAE-4E68-A6C2-2510AD36DD14}" presName="txOne" presStyleLbl="node0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A01671-875C-4B00-9F67-6D41FED85D98}" type="pres">
      <dgm:prSet presAssocID="{5EDC02DE-5FAE-4E68-A6C2-2510AD36DD14}" presName="horzOne" presStyleCnt="0"/>
      <dgm:spPr/>
    </dgm:pt>
    <dgm:pt modelId="{2938D96A-62A9-4749-9066-29F1FFAA409E}" type="pres">
      <dgm:prSet presAssocID="{53705D45-DB35-4008-B1BD-C296A5298FE2}" presName="sibSpaceOne" presStyleCnt="0"/>
      <dgm:spPr/>
    </dgm:pt>
    <dgm:pt modelId="{A540E2FD-0722-417C-9845-3C9A08ADFAC8}" type="pres">
      <dgm:prSet presAssocID="{A7F6CEBB-06C4-4833-89F5-94A7EF450865}" presName="vertOne" presStyleCnt="0"/>
      <dgm:spPr/>
    </dgm:pt>
    <dgm:pt modelId="{DA990477-798B-4F31-97DC-B3C4D7DE4F57}" type="pres">
      <dgm:prSet presAssocID="{A7F6CEBB-06C4-4833-89F5-94A7EF450865}" presName="txOne" presStyleLbl="node0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54816E-A4C7-48B4-9E15-ADD58FEBF1BB}" type="pres">
      <dgm:prSet presAssocID="{A7F6CEBB-06C4-4833-89F5-94A7EF450865}" presName="horzOne" presStyleCnt="0"/>
      <dgm:spPr/>
    </dgm:pt>
    <dgm:pt modelId="{46CE9EC1-0788-42A1-9405-6933529CAF4B}" type="pres">
      <dgm:prSet presAssocID="{572D3B9C-1B9B-43ED-8CBF-023C5EC1907B}" presName="sibSpaceOne" presStyleCnt="0"/>
      <dgm:spPr/>
    </dgm:pt>
    <dgm:pt modelId="{5C4A6109-DCBF-45D6-A128-4D1AE5229731}" type="pres">
      <dgm:prSet presAssocID="{03F021F9-4363-44FA-980E-65504D2693DD}" presName="vertOne" presStyleCnt="0"/>
      <dgm:spPr/>
    </dgm:pt>
    <dgm:pt modelId="{8C6A10C6-8955-4D97-99F9-AC01E9360FB7}" type="pres">
      <dgm:prSet presAssocID="{03F021F9-4363-44FA-980E-65504D2693DD}" presName="txOne" presStyleLbl="node0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06EE9E-E82B-49D1-854C-B3441AAA4A04}" type="pres">
      <dgm:prSet presAssocID="{03F021F9-4363-44FA-980E-65504D2693DD}" presName="horzOne" presStyleCnt="0"/>
      <dgm:spPr/>
    </dgm:pt>
    <dgm:pt modelId="{22684E30-1AFB-484C-89D8-CD11CBC5B2CD}" type="pres">
      <dgm:prSet presAssocID="{9EAD0939-4357-4CD9-9244-C51E3A8ECF6C}" presName="sibSpaceOne" presStyleCnt="0"/>
      <dgm:spPr/>
    </dgm:pt>
    <dgm:pt modelId="{F0616567-6037-4378-89D3-D4EAE6C84398}" type="pres">
      <dgm:prSet presAssocID="{6B78856D-83DD-4956-A566-AA1D5E7A1B0E}" presName="vertOne" presStyleCnt="0"/>
      <dgm:spPr/>
    </dgm:pt>
    <dgm:pt modelId="{50DB492D-7302-4282-8380-E81C80DC3880}" type="pres">
      <dgm:prSet presAssocID="{6B78856D-83DD-4956-A566-AA1D5E7A1B0E}" presName="txOne" presStyleLbl="node0" presStyleIdx="4" presStyleCnt="6">
        <dgm:presLayoutVars>
          <dgm:chPref val="3"/>
        </dgm:presLayoutVars>
      </dgm:prSet>
      <dgm:spPr/>
      <dgm:t>
        <a:bodyPr/>
        <a:lstStyle/>
        <a:p>
          <a:endParaRPr lang="pl-PL"/>
        </a:p>
      </dgm:t>
    </dgm:pt>
    <dgm:pt modelId="{83630B74-3F38-45F1-8111-6429C016A92D}" type="pres">
      <dgm:prSet presAssocID="{6B78856D-83DD-4956-A566-AA1D5E7A1B0E}" presName="horzOne" presStyleCnt="0"/>
      <dgm:spPr/>
    </dgm:pt>
    <dgm:pt modelId="{84D5B52E-26CC-46CE-B00E-F037A2D5E68C}" type="pres">
      <dgm:prSet presAssocID="{3AABCBA8-3B52-4A35-80A2-B84C8ED383D0}" presName="sibSpaceOne" presStyleCnt="0"/>
      <dgm:spPr/>
    </dgm:pt>
    <dgm:pt modelId="{9104434D-9B78-4182-8F22-3F7B7594AF41}" type="pres">
      <dgm:prSet presAssocID="{86ED9AF7-0699-4509-A776-450AF71523EA}" presName="vertOne" presStyleCnt="0"/>
      <dgm:spPr/>
    </dgm:pt>
    <dgm:pt modelId="{6A71148D-969C-45B5-8D46-12D3C97258FB}" type="pres">
      <dgm:prSet presAssocID="{86ED9AF7-0699-4509-A776-450AF71523EA}" presName="txOne" presStyleLbl="node0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13F6D1-C349-475C-BB1E-86D71246611E}" type="pres">
      <dgm:prSet presAssocID="{86ED9AF7-0699-4509-A776-450AF71523EA}" presName="horzOne" presStyleCnt="0"/>
      <dgm:spPr/>
    </dgm:pt>
  </dgm:ptLst>
  <dgm:cxnLst>
    <dgm:cxn modelId="{E32A91CD-98D3-4484-A82B-6AD640B39CF3}" type="presOf" srcId="{5D545771-5E23-4ADE-AC8F-8FC02D2305DC}" destId="{D2E392C7-7FCA-402A-BB8C-73B590E39DF7}" srcOrd="0" destOrd="0" presId="urn:microsoft.com/office/officeart/2005/8/layout/hierarchy4"/>
    <dgm:cxn modelId="{D22EF9BF-52FB-402C-B963-E0D5B48B4DF8}" srcId="{3F3A071A-8D6C-4C81-8344-8173257E7A88}" destId="{03F021F9-4363-44FA-980E-65504D2693DD}" srcOrd="3" destOrd="0" parTransId="{1C7CEE78-A994-429D-B912-F2C1C8CFB9C8}" sibTransId="{9EAD0939-4357-4CD9-9244-C51E3A8ECF6C}"/>
    <dgm:cxn modelId="{004748CE-3119-4276-B212-67FF575748F2}" srcId="{3F3A071A-8D6C-4C81-8344-8173257E7A88}" destId="{86ED9AF7-0699-4509-A776-450AF71523EA}" srcOrd="5" destOrd="0" parTransId="{4A31D079-CCC3-45E6-9F2F-175D183AE80F}" sibTransId="{856A0883-D0A2-4C96-BB73-9D9AAF1C51F2}"/>
    <dgm:cxn modelId="{7B02FA50-4337-4461-919A-9976BC8E0F93}" srcId="{3F3A071A-8D6C-4C81-8344-8173257E7A88}" destId="{A7F6CEBB-06C4-4833-89F5-94A7EF450865}" srcOrd="2" destOrd="0" parTransId="{27B0F7A8-0173-4FE7-A966-531E445C5974}" sibTransId="{572D3B9C-1B9B-43ED-8CBF-023C5EC1907B}"/>
    <dgm:cxn modelId="{C5BED48F-EE25-4DAA-91F9-A16CDC45A5FC}" type="presOf" srcId="{5EDC02DE-5FAE-4E68-A6C2-2510AD36DD14}" destId="{88AD740D-437F-45F8-AEF3-6298A39A2760}" srcOrd="0" destOrd="0" presId="urn:microsoft.com/office/officeart/2005/8/layout/hierarchy4"/>
    <dgm:cxn modelId="{77C0DE86-0D88-494D-A20F-858DA04CD172}" srcId="{3F3A071A-8D6C-4C81-8344-8173257E7A88}" destId="{6B78856D-83DD-4956-A566-AA1D5E7A1B0E}" srcOrd="4" destOrd="0" parTransId="{9AB665AF-A24A-4ECD-9DE6-AE52C4EFB23E}" sibTransId="{3AABCBA8-3B52-4A35-80A2-B84C8ED383D0}"/>
    <dgm:cxn modelId="{09C45DF7-3775-471A-A720-196972223EF5}" type="presOf" srcId="{3F3A071A-8D6C-4C81-8344-8173257E7A88}" destId="{EDC7548A-09E8-42CB-9B49-324DB956D60C}" srcOrd="0" destOrd="0" presId="urn:microsoft.com/office/officeart/2005/8/layout/hierarchy4"/>
    <dgm:cxn modelId="{D48F7356-5354-4A32-AE68-24CFDCEF1B8E}" type="presOf" srcId="{86ED9AF7-0699-4509-A776-450AF71523EA}" destId="{6A71148D-969C-45B5-8D46-12D3C97258FB}" srcOrd="0" destOrd="0" presId="urn:microsoft.com/office/officeart/2005/8/layout/hierarchy4"/>
    <dgm:cxn modelId="{27CB64D6-CA86-4C39-A02A-79FE9AC3853C}" type="presOf" srcId="{6B78856D-83DD-4956-A566-AA1D5E7A1B0E}" destId="{50DB492D-7302-4282-8380-E81C80DC3880}" srcOrd="0" destOrd="0" presId="urn:microsoft.com/office/officeart/2005/8/layout/hierarchy4"/>
    <dgm:cxn modelId="{B794D922-69D2-41AB-AD10-D629A3FD63D5}" type="presOf" srcId="{A7F6CEBB-06C4-4833-89F5-94A7EF450865}" destId="{DA990477-798B-4F31-97DC-B3C4D7DE4F57}" srcOrd="0" destOrd="0" presId="urn:microsoft.com/office/officeart/2005/8/layout/hierarchy4"/>
    <dgm:cxn modelId="{B5EC6672-9AEA-47C1-A093-3E59C2A75445}" type="presOf" srcId="{03F021F9-4363-44FA-980E-65504D2693DD}" destId="{8C6A10C6-8955-4D97-99F9-AC01E9360FB7}" srcOrd="0" destOrd="0" presId="urn:microsoft.com/office/officeart/2005/8/layout/hierarchy4"/>
    <dgm:cxn modelId="{3E9C2270-4B4C-4164-9E3E-A2F3377BF676}" srcId="{3F3A071A-8D6C-4C81-8344-8173257E7A88}" destId="{5EDC02DE-5FAE-4E68-A6C2-2510AD36DD14}" srcOrd="1" destOrd="0" parTransId="{C7C69AF6-C90F-430A-A80E-37ED08B16F5B}" sibTransId="{53705D45-DB35-4008-B1BD-C296A5298FE2}"/>
    <dgm:cxn modelId="{AC2211FA-C6DC-4804-AED1-10FA9C9D081A}" srcId="{3F3A071A-8D6C-4C81-8344-8173257E7A88}" destId="{5D545771-5E23-4ADE-AC8F-8FC02D2305DC}" srcOrd="0" destOrd="0" parTransId="{7158BA3F-1344-4A6A-A6E6-4DE44EA2875F}" sibTransId="{AA548ACE-035F-4F2C-9097-1B07DB213877}"/>
    <dgm:cxn modelId="{42003F91-252E-448F-A5FE-98BD0C0C088C}" type="presParOf" srcId="{EDC7548A-09E8-42CB-9B49-324DB956D60C}" destId="{88559595-239B-412E-A4EA-752A94DF787D}" srcOrd="0" destOrd="0" presId="urn:microsoft.com/office/officeart/2005/8/layout/hierarchy4"/>
    <dgm:cxn modelId="{B9BB661C-7F13-4DAB-AD5C-506ABB1902AE}" type="presParOf" srcId="{88559595-239B-412E-A4EA-752A94DF787D}" destId="{D2E392C7-7FCA-402A-BB8C-73B590E39DF7}" srcOrd="0" destOrd="0" presId="urn:microsoft.com/office/officeart/2005/8/layout/hierarchy4"/>
    <dgm:cxn modelId="{A2ACE14A-174C-4685-8D1F-DB9E394731E7}" type="presParOf" srcId="{88559595-239B-412E-A4EA-752A94DF787D}" destId="{A297E273-0689-41A8-AD32-19BCBDA876DF}" srcOrd="1" destOrd="0" presId="urn:microsoft.com/office/officeart/2005/8/layout/hierarchy4"/>
    <dgm:cxn modelId="{119F0BBC-E3B5-47C6-8C06-264F37D59522}" type="presParOf" srcId="{EDC7548A-09E8-42CB-9B49-324DB956D60C}" destId="{BDE1E15C-7803-4751-B651-0D89E3851BEE}" srcOrd="1" destOrd="0" presId="urn:microsoft.com/office/officeart/2005/8/layout/hierarchy4"/>
    <dgm:cxn modelId="{DAAB0FB6-F93E-4BD4-BD88-30045666815D}" type="presParOf" srcId="{EDC7548A-09E8-42CB-9B49-324DB956D60C}" destId="{16A3D191-0251-4CF7-A719-902026A8088D}" srcOrd="2" destOrd="0" presId="urn:microsoft.com/office/officeart/2005/8/layout/hierarchy4"/>
    <dgm:cxn modelId="{1CE8B1AD-9CAB-467D-AB10-AB50CDB3CA88}" type="presParOf" srcId="{16A3D191-0251-4CF7-A719-902026A8088D}" destId="{88AD740D-437F-45F8-AEF3-6298A39A2760}" srcOrd="0" destOrd="0" presId="urn:microsoft.com/office/officeart/2005/8/layout/hierarchy4"/>
    <dgm:cxn modelId="{179D5264-16D0-4133-B434-F533CD5FE731}" type="presParOf" srcId="{16A3D191-0251-4CF7-A719-902026A8088D}" destId="{4BA01671-875C-4B00-9F67-6D41FED85D98}" srcOrd="1" destOrd="0" presId="urn:microsoft.com/office/officeart/2005/8/layout/hierarchy4"/>
    <dgm:cxn modelId="{19C2C48C-3869-4432-ADB2-6FDAADA9A2FB}" type="presParOf" srcId="{EDC7548A-09E8-42CB-9B49-324DB956D60C}" destId="{2938D96A-62A9-4749-9066-29F1FFAA409E}" srcOrd="3" destOrd="0" presId="urn:microsoft.com/office/officeart/2005/8/layout/hierarchy4"/>
    <dgm:cxn modelId="{99CFFAE5-58A6-43E3-909B-40F73CB40DF5}" type="presParOf" srcId="{EDC7548A-09E8-42CB-9B49-324DB956D60C}" destId="{A540E2FD-0722-417C-9845-3C9A08ADFAC8}" srcOrd="4" destOrd="0" presId="urn:microsoft.com/office/officeart/2005/8/layout/hierarchy4"/>
    <dgm:cxn modelId="{8F744AAE-C932-4E1B-AD4E-FFDC56383247}" type="presParOf" srcId="{A540E2FD-0722-417C-9845-3C9A08ADFAC8}" destId="{DA990477-798B-4F31-97DC-B3C4D7DE4F57}" srcOrd="0" destOrd="0" presId="urn:microsoft.com/office/officeart/2005/8/layout/hierarchy4"/>
    <dgm:cxn modelId="{9A83507F-36BB-4107-9D4A-46817365F0F7}" type="presParOf" srcId="{A540E2FD-0722-417C-9845-3C9A08ADFAC8}" destId="{1254816E-A4C7-48B4-9E15-ADD58FEBF1BB}" srcOrd="1" destOrd="0" presId="urn:microsoft.com/office/officeart/2005/8/layout/hierarchy4"/>
    <dgm:cxn modelId="{3FD9D98C-B572-4185-84D8-ED1F9293B9B6}" type="presParOf" srcId="{EDC7548A-09E8-42CB-9B49-324DB956D60C}" destId="{46CE9EC1-0788-42A1-9405-6933529CAF4B}" srcOrd="5" destOrd="0" presId="urn:microsoft.com/office/officeart/2005/8/layout/hierarchy4"/>
    <dgm:cxn modelId="{94CA3BDC-A67B-42DB-80C4-154DACD871E7}" type="presParOf" srcId="{EDC7548A-09E8-42CB-9B49-324DB956D60C}" destId="{5C4A6109-DCBF-45D6-A128-4D1AE5229731}" srcOrd="6" destOrd="0" presId="urn:microsoft.com/office/officeart/2005/8/layout/hierarchy4"/>
    <dgm:cxn modelId="{5B1747D8-A3A3-4E19-8C2D-8F54535BF186}" type="presParOf" srcId="{5C4A6109-DCBF-45D6-A128-4D1AE5229731}" destId="{8C6A10C6-8955-4D97-99F9-AC01E9360FB7}" srcOrd="0" destOrd="0" presId="urn:microsoft.com/office/officeart/2005/8/layout/hierarchy4"/>
    <dgm:cxn modelId="{822D9090-C245-43F7-BC4A-876989140C59}" type="presParOf" srcId="{5C4A6109-DCBF-45D6-A128-4D1AE5229731}" destId="{5F06EE9E-E82B-49D1-854C-B3441AAA4A04}" srcOrd="1" destOrd="0" presId="urn:microsoft.com/office/officeart/2005/8/layout/hierarchy4"/>
    <dgm:cxn modelId="{947BDA77-8690-4A48-A069-D4823D6C83CA}" type="presParOf" srcId="{EDC7548A-09E8-42CB-9B49-324DB956D60C}" destId="{22684E30-1AFB-484C-89D8-CD11CBC5B2CD}" srcOrd="7" destOrd="0" presId="urn:microsoft.com/office/officeart/2005/8/layout/hierarchy4"/>
    <dgm:cxn modelId="{4695EBDB-48E0-4F18-B33C-534F0F0A389B}" type="presParOf" srcId="{EDC7548A-09E8-42CB-9B49-324DB956D60C}" destId="{F0616567-6037-4378-89D3-D4EAE6C84398}" srcOrd="8" destOrd="0" presId="urn:microsoft.com/office/officeart/2005/8/layout/hierarchy4"/>
    <dgm:cxn modelId="{747D3F4C-E5E9-469C-9560-2B13FBB7AF8B}" type="presParOf" srcId="{F0616567-6037-4378-89D3-D4EAE6C84398}" destId="{50DB492D-7302-4282-8380-E81C80DC3880}" srcOrd="0" destOrd="0" presId="urn:microsoft.com/office/officeart/2005/8/layout/hierarchy4"/>
    <dgm:cxn modelId="{44147EE2-8661-437D-8E50-9E9E4E11190A}" type="presParOf" srcId="{F0616567-6037-4378-89D3-D4EAE6C84398}" destId="{83630B74-3F38-45F1-8111-6429C016A92D}" srcOrd="1" destOrd="0" presId="urn:microsoft.com/office/officeart/2005/8/layout/hierarchy4"/>
    <dgm:cxn modelId="{2ED3E54F-23F6-474B-A000-8B10249D40DD}" type="presParOf" srcId="{EDC7548A-09E8-42CB-9B49-324DB956D60C}" destId="{84D5B52E-26CC-46CE-B00E-F037A2D5E68C}" srcOrd="9" destOrd="0" presId="urn:microsoft.com/office/officeart/2005/8/layout/hierarchy4"/>
    <dgm:cxn modelId="{9DCE668F-CD39-406F-8684-46CF58667EA0}" type="presParOf" srcId="{EDC7548A-09E8-42CB-9B49-324DB956D60C}" destId="{9104434D-9B78-4182-8F22-3F7B7594AF41}" srcOrd="10" destOrd="0" presId="urn:microsoft.com/office/officeart/2005/8/layout/hierarchy4"/>
    <dgm:cxn modelId="{668DFF16-85CF-451E-91E0-F32E19D91412}" type="presParOf" srcId="{9104434D-9B78-4182-8F22-3F7B7594AF41}" destId="{6A71148D-969C-45B5-8D46-12D3C97258FB}" srcOrd="0" destOrd="0" presId="urn:microsoft.com/office/officeart/2005/8/layout/hierarchy4"/>
    <dgm:cxn modelId="{182464D0-3459-47D3-880A-128FEA675FC4}" type="presParOf" srcId="{9104434D-9B78-4182-8F22-3F7B7594AF41}" destId="{4513F6D1-C349-475C-BB1E-86D71246611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Proxima Nova Rg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C051E-3A82-7442-B61E-FE12E7BCE431}" type="datetimeFigureOut">
              <a:rPr lang="en-US" smtClean="0">
                <a:latin typeface="Proxima Nova Rg"/>
              </a:rPr>
              <a:t>2014-11-26</a:t>
            </a:fld>
            <a:endParaRPr lang="en-US" dirty="0">
              <a:latin typeface="Proxima Nova Rg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Proxima Nova Rg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BC5AE-3071-6947-A5BD-FE1B6678A9F5}" type="slidenum">
              <a:rPr lang="en-US" smtClean="0">
                <a:latin typeface="Proxima Nova Rg"/>
              </a:rPr>
              <a:t>‹#›</a:t>
            </a:fld>
            <a:endParaRPr lang="en-US" dirty="0">
              <a:latin typeface="Proxima Nova Rg"/>
            </a:endParaRPr>
          </a:p>
        </p:txBody>
      </p:sp>
    </p:spTree>
    <p:extLst>
      <p:ext uri="{BB962C8B-B14F-4D97-AF65-F5344CB8AC3E}">
        <p14:creationId xmlns:p14="http://schemas.microsoft.com/office/powerpoint/2010/main" val="35821746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oxima Nova Rg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oxima Nova Rg"/>
              </a:defRPr>
            </a:lvl1pPr>
          </a:lstStyle>
          <a:p>
            <a:fld id="{2AE58A8E-EC22-BD48-A102-7EB7191E5C05}" type="datetimeFigureOut">
              <a:rPr lang="en-US" smtClean="0"/>
              <a:pPr/>
              <a:t>2014-11-26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oxima Nova Rg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oxima Nova Rg"/>
              </a:defRPr>
            </a:lvl1pPr>
          </a:lstStyle>
          <a:p>
            <a:fld id="{0A1134EB-FF73-0840-A8D2-1AB038E6E1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857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Proxima Nova Rg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Proxima Nova Rg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Proxima Nova Rg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Proxima Nova Rg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Proxima Nova Rg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45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42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961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99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mtClean="0"/>
              <a:t>colors</a:t>
            </a:r>
            <a:r>
              <a:rPr lang="pl-PL" baseline="0" smtClean="0"/>
              <a:t> — </a:t>
            </a:r>
            <a:r>
              <a:rPr lang="pl-PL" smtClean="0"/>
              <a:t>classes</a:t>
            </a:r>
            <a:r>
              <a:rPr lang="pl-PL" baseline="0" smtClean="0"/>
              <a:t> of service</a:t>
            </a:r>
          </a:p>
          <a:p>
            <a:pPr marL="171450" indent="-171450">
              <a:buFontTx/>
              <a:buChar char="-"/>
            </a:pPr>
            <a:r>
              <a:rPr lang="pl-PL" baseline="0" smtClean="0"/>
              <a:t>in / out time</a:t>
            </a:r>
          </a:p>
          <a:p>
            <a:pPr marL="171450" indent="-171450">
              <a:buFontTx/>
              <a:buChar char="-"/>
            </a:pPr>
            <a:r>
              <a:rPr lang="pl-PL" baseline="0" smtClean="0"/>
              <a:t>blocked sticker</a:t>
            </a:r>
          </a:p>
          <a:p>
            <a:pPr marL="171450" indent="-171450">
              <a:buFontTx/>
              <a:buChar char="-"/>
            </a:pPr>
            <a:r>
              <a:rPr lang="pl-PL" baseline="0" smtClean="0"/>
              <a:t>rotten banana</a:t>
            </a:r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49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28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97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93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89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9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3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541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24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mtClean="0"/>
              <a:t>Source: https://wiki.ucl.ac.uk/download/attachments/20714555/switch%20cost.png?version=1&amp;modificationDate=1334415571000&amp;api=v2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04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800" smtClean="0"/>
              <a:t>Source: Kanban in Action, pg. 100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800" smtClean="0"/>
              <a:t>10% loss of IQ</a:t>
            </a:r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08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48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64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709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33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5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33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319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mtClean="0"/>
              <a:t>Sources:</a:t>
            </a:r>
          </a:p>
          <a:p>
            <a:r>
              <a:rPr lang="pl-PL" smtClean="0"/>
              <a:t>http://www.bhpamar.pl/</a:t>
            </a:r>
          </a:p>
          <a:p>
            <a:r>
              <a:rPr lang="pl-PL" smtClean="0"/>
              <a:t>http://www.1stoptionfiresafety.com/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0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8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mtClean="0"/>
              <a:t>Source: Hotbutterstudio.com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89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134EB-FF73-0840-A8D2-1AB038E6E1C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71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3031772"/>
            <a:ext cx="6172200" cy="48670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itchFamily="50" charset="0"/>
                <a:cs typeface="Proxima Nova Rg" pitchFamily="50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8910" y="3744639"/>
            <a:ext cx="6158089" cy="509666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/>
                <a:cs typeface="Proxima Nova Rg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400" dirty="0" smtClean="0">
                <a:latin typeface="Proxima Nova Rg"/>
                <a:cs typeface="Proxima Nova Rg"/>
              </a:rPr>
              <a:t>SUBTITLE OF THE PRESENTATION GOES HERE </a:t>
            </a:r>
          </a:p>
          <a:p>
            <a:r>
              <a:rPr lang="en-US" sz="1400" dirty="0" smtClean="0">
                <a:latin typeface="Proxima Nova Rg"/>
                <a:cs typeface="Proxima Nova Rg"/>
              </a:rPr>
              <a:t>AND HERE </a:t>
            </a:r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020" y="4205112"/>
            <a:ext cx="1625047" cy="35912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3518475"/>
            <a:ext cx="9144000" cy="0"/>
          </a:xfrm>
          <a:prstGeom prst="line">
            <a:avLst/>
          </a:prstGeom>
          <a:ln w="12700" cmpd="sng">
            <a:gradFill flip="none" rotWithShape="1">
              <a:gsLst>
                <a:gs pos="5000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6827426" y="1034079"/>
            <a:ext cx="834907" cy="4107686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  <a:gs pos="49000">
                  <a:schemeClr val="accent1"/>
                </a:gs>
              </a:gsLst>
              <a:lin ang="162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02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77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32" y="185854"/>
            <a:ext cx="1103243" cy="2438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49174" y="2278689"/>
            <a:ext cx="3245652" cy="586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latin typeface="Proxima Nova Rg"/>
                <a:cs typeface="Proxima Nova Rg"/>
              </a:defRPr>
            </a:lvl1pPr>
          </a:lstStyle>
          <a:p>
            <a:pPr lvl="0"/>
            <a:r>
              <a:rPr lang="en-US" dirty="0" smtClean="0"/>
              <a:t>DESCRIPTIVE 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03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 i="1" baseline="0">
                <a:latin typeface="Proxima Nova Rg"/>
                <a:cs typeface="Proxima Nova Rg"/>
              </a:defRPr>
            </a:lvl1pPr>
          </a:lstStyle>
          <a:p>
            <a:r>
              <a:rPr lang="en-US" dirty="0" smtClean="0"/>
              <a:t>FULL SCREEN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8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071" y="1009434"/>
            <a:ext cx="8469699" cy="3585189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 Rg"/>
                <a:cs typeface="Proxima Nova Rg"/>
              </a:defRPr>
            </a:lvl1pPr>
            <a:lvl2pPr>
              <a:defRPr>
                <a:latin typeface="Proxima Nova Rg"/>
                <a:cs typeface="Proxima Nova Rg"/>
              </a:defRPr>
            </a:lvl2pPr>
            <a:lvl3pPr>
              <a:defRPr>
                <a:latin typeface="Proxima Nova Rg"/>
                <a:cs typeface="Proxima Nova Rg"/>
              </a:defRPr>
            </a:lvl3pPr>
            <a:lvl4pPr>
              <a:defRPr>
                <a:latin typeface="Proxima Nova Rg"/>
                <a:cs typeface="Proxima Nova Rg"/>
              </a:defRPr>
            </a:lvl4pPr>
            <a:lvl5pPr>
              <a:defRPr>
                <a:latin typeface="Proxima Nova Rg"/>
                <a:cs typeface="Proxima Nova Rg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92069" y="173168"/>
            <a:ext cx="6635263" cy="452539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170" y="4741677"/>
            <a:ext cx="2133600" cy="273844"/>
          </a:xfrm>
        </p:spPr>
        <p:txBody>
          <a:bodyPr/>
          <a:lstStyle/>
          <a:p>
            <a:fld id="{88358C2B-B00C-8841-948E-C109552F9BB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625707"/>
            <a:ext cx="9144000" cy="0"/>
          </a:xfrm>
          <a:prstGeom prst="line">
            <a:avLst/>
          </a:prstGeom>
          <a:ln w="12700" cmpd="sng">
            <a:gradFill flip="none" rotWithShape="1">
              <a:gsLst>
                <a:gs pos="5000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32" y="185854"/>
            <a:ext cx="1103243" cy="243811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 flipH="1">
            <a:off x="6841536" y="0"/>
            <a:ext cx="348446" cy="1769223"/>
          </a:xfrm>
          <a:prstGeom prst="line">
            <a:avLst/>
          </a:prstGeom>
          <a:ln w="12700" cmpd="sng">
            <a:gradFill flip="none" rotWithShape="1">
              <a:gsLst>
                <a:gs pos="3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-10633" y="5129981"/>
            <a:ext cx="9153071" cy="13519"/>
          </a:xfrm>
          <a:prstGeom prst="line">
            <a:avLst/>
          </a:prstGeom>
          <a:ln w="76200" cmpd="sng">
            <a:gradFill flip="none" rotWithShape="1">
              <a:gsLst>
                <a:gs pos="2500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99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3031772"/>
            <a:ext cx="6172200" cy="48670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itchFamily="50" charset="0"/>
                <a:cs typeface="Proxima Nova Rg" pitchFamily="50" charset="0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8910" y="3744639"/>
            <a:ext cx="6158089" cy="509666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/>
                <a:cs typeface="Proxima Nova Rg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400" dirty="0" smtClean="0">
                <a:latin typeface="Proxima Nova Rg"/>
                <a:cs typeface="Proxima Nova Rg"/>
              </a:rPr>
              <a:t>Subtitle Of The Section Goes Here </a:t>
            </a:r>
          </a:p>
          <a:p>
            <a:r>
              <a:rPr lang="en-US" sz="1400" dirty="0" smtClean="0">
                <a:latin typeface="Proxima Nova Rg"/>
                <a:cs typeface="Proxima Nova Rg"/>
              </a:rPr>
              <a:t>And Here </a:t>
            </a:r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020" y="4205112"/>
            <a:ext cx="1625047" cy="35912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3518475"/>
            <a:ext cx="9144000" cy="0"/>
          </a:xfrm>
          <a:prstGeom prst="line">
            <a:avLst/>
          </a:prstGeom>
          <a:ln w="12700" cmpd="sng">
            <a:gradFill flip="none" rotWithShape="1">
              <a:gsLst>
                <a:gs pos="5000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6827426" y="1034079"/>
            <a:ext cx="834907" cy="4107686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  <a:gs pos="49000">
                  <a:schemeClr val="accent1"/>
                </a:gs>
              </a:gsLst>
              <a:lin ang="162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613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04800" y="2876550"/>
            <a:ext cx="6172200" cy="833506"/>
          </a:xfrm>
          <a:prstGeom prst="rect">
            <a:avLst/>
          </a:prstGeom>
        </p:spPr>
        <p:txBody>
          <a:bodyPr/>
          <a:lstStyle>
            <a:lvl1pPr algn="l">
              <a:defRPr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itchFamily="50" charset="0"/>
                <a:cs typeface="Proxima Nova Rg" pitchFamily="50" charset="0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3843416"/>
            <a:ext cx="5703414" cy="509666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400" dirty="0" smtClean="0">
                <a:latin typeface="Proxima Nova Rg"/>
                <a:cs typeface="Proxima Nova Rg"/>
              </a:rPr>
              <a:t>Subtitle Of The Section Goes Here </a:t>
            </a:r>
          </a:p>
          <a:p>
            <a:r>
              <a:rPr lang="en-US" sz="1400" dirty="0" smtClean="0">
                <a:latin typeface="Proxima Nova Rg"/>
                <a:cs typeface="Proxima Nova Rg"/>
              </a:rPr>
              <a:t>And Here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46432" y="3790950"/>
            <a:ext cx="6752032" cy="0"/>
          </a:xfrm>
          <a:prstGeom prst="line">
            <a:avLst/>
          </a:prstGeom>
          <a:ln w="12700" cmpd="sng">
            <a:gradFill flip="none" rotWithShape="1">
              <a:gsLst>
                <a:gs pos="5000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5791200" y="3181350"/>
            <a:ext cx="457200" cy="2057400"/>
          </a:xfrm>
          <a:prstGeom prst="line">
            <a:avLst/>
          </a:prstGeom>
          <a:ln w="12700" cmpd="sng">
            <a:gradFill flip="none" rotWithShape="1">
              <a:gsLst>
                <a:gs pos="3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157" y="270539"/>
            <a:ext cx="1103243" cy="24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1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fee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129994409.jpg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2"/>
          <p:cNvSpPr/>
          <p:nvPr userDrawn="1"/>
        </p:nvSpPr>
        <p:spPr>
          <a:xfrm rot="565270">
            <a:off x="-380896" y="-350215"/>
            <a:ext cx="3808791" cy="5706111"/>
          </a:xfrm>
          <a:custGeom>
            <a:avLst/>
            <a:gdLst/>
            <a:ahLst/>
            <a:cxnLst/>
            <a:rect l="l" t="t" r="r" b="b"/>
            <a:pathLst>
              <a:path w="3808791" h="5706111">
                <a:moveTo>
                  <a:pt x="0" y="631987"/>
                </a:moveTo>
                <a:lnTo>
                  <a:pt x="3808791" y="0"/>
                </a:lnTo>
                <a:lnTo>
                  <a:pt x="3808791" y="5213826"/>
                </a:lnTo>
                <a:lnTo>
                  <a:pt x="841941" y="5706111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 Rg"/>
            </a:endParaRPr>
          </a:p>
        </p:txBody>
      </p:sp>
      <p:sp>
        <p:nvSpPr>
          <p:cNvPr id="7" name="Rectangle 1"/>
          <p:cNvSpPr/>
          <p:nvPr userDrawn="1"/>
        </p:nvSpPr>
        <p:spPr>
          <a:xfrm rot="21381626">
            <a:off x="-22110" y="3867146"/>
            <a:ext cx="9225067" cy="1564418"/>
          </a:xfrm>
          <a:custGeom>
            <a:avLst/>
            <a:gdLst/>
            <a:ahLst/>
            <a:cxnLst/>
            <a:rect l="l" t="t" r="r" b="b"/>
            <a:pathLst>
              <a:path w="9225067" h="1564418">
                <a:moveTo>
                  <a:pt x="9225067" y="0"/>
                </a:moveTo>
                <a:lnTo>
                  <a:pt x="9172454" y="827138"/>
                </a:lnTo>
                <a:lnTo>
                  <a:pt x="9125558" y="1564418"/>
                </a:lnTo>
                <a:lnTo>
                  <a:pt x="0" y="983959"/>
                </a:lnTo>
                <a:lnTo>
                  <a:pt x="9975" y="827138"/>
                </a:lnTo>
                <a:lnTo>
                  <a:pt x="9975" y="827138"/>
                </a:lnTo>
                <a:lnTo>
                  <a:pt x="62587" y="0"/>
                </a:lnTo>
                <a:close/>
              </a:path>
            </a:pathLst>
          </a:custGeom>
          <a:gradFill flip="none" rotWithShape="1">
            <a:gsLst>
              <a:gs pos="0">
                <a:srgbClr val="FFFFFF"/>
              </a:gs>
              <a:gs pos="100000">
                <a:schemeClr val="bg1">
                  <a:alpha val="2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roxima Nova Rg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34" y="4431162"/>
            <a:ext cx="1454037" cy="32133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0" y="3575921"/>
            <a:ext cx="9144000" cy="573881"/>
          </a:xfrm>
          <a:prstGeom prst="line">
            <a:avLst/>
          </a:prstGeom>
          <a:ln>
            <a:gradFill flip="none" rotWithShape="1">
              <a:gsLst>
                <a:gs pos="52000">
                  <a:schemeClr val="accent1"/>
                </a:gs>
                <a:gs pos="100000">
                  <a:schemeClr val="accent2"/>
                </a:gs>
              </a:gsLst>
              <a:lin ang="846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H="1">
            <a:off x="3024674" y="0"/>
            <a:ext cx="844552" cy="5143500"/>
          </a:xfrm>
          <a:prstGeom prst="line">
            <a:avLst/>
          </a:prstGeom>
          <a:ln>
            <a:gradFill flip="none" rotWithShape="1">
              <a:gsLst>
                <a:gs pos="3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9253" y="2203381"/>
            <a:ext cx="2431748" cy="890038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i="0" baseline="0">
                <a:solidFill>
                  <a:srgbClr val="343434"/>
                </a:solidFill>
                <a:latin typeface="Proxima Nova Rg"/>
                <a:cs typeface="Proxima Nova Rg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400" dirty="0" smtClean="0">
                <a:latin typeface="Proxima Nova Rg"/>
                <a:cs typeface="Proxima Nova Rg"/>
              </a:rPr>
              <a:t>SUBTITLE OF THE COFFEE SLIDE GOES HERE AND HERE</a:t>
            </a:r>
          </a:p>
        </p:txBody>
      </p:sp>
    </p:spTree>
    <p:extLst>
      <p:ext uri="{BB962C8B-B14F-4D97-AF65-F5344CB8AC3E}">
        <p14:creationId xmlns:p14="http://schemas.microsoft.com/office/powerpoint/2010/main" val="240852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215" y="205979"/>
            <a:ext cx="6670309" cy="4197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2070" y="1085413"/>
            <a:ext cx="4038600" cy="35092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Proxima Nova Rg"/>
                <a:cs typeface="Proxima Nova Rg"/>
              </a:defRPr>
            </a:lvl1pPr>
            <a:lvl2pPr>
              <a:defRPr sz="1600">
                <a:latin typeface="Proxima Nova Rg"/>
                <a:cs typeface="Proxima Nova Rg"/>
              </a:defRPr>
            </a:lvl2pPr>
            <a:lvl3pPr>
              <a:defRPr sz="1600">
                <a:latin typeface="Proxima Nova Rg"/>
                <a:cs typeface="Proxima Nova Rg"/>
              </a:defRPr>
            </a:lvl3pPr>
            <a:lvl4pPr>
              <a:defRPr sz="1600">
                <a:latin typeface="Proxima Nova Rg"/>
                <a:cs typeface="Proxima Nova Rg"/>
              </a:defRPr>
            </a:lvl4pPr>
            <a:lvl5pPr>
              <a:defRPr sz="1600">
                <a:latin typeface="Proxima Nova Rg"/>
                <a:cs typeface="Proxima Nova Rg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7605" y="1085413"/>
            <a:ext cx="4038600" cy="35092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Proxima Nova Rg"/>
                <a:cs typeface="Proxima Nova Rg"/>
              </a:defRPr>
            </a:lvl1pPr>
            <a:lvl2pPr>
              <a:defRPr sz="1600">
                <a:latin typeface="Proxima Nova Rg"/>
                <a:cs typeface="Proxima Nova Rg"/>
              </a:defRPr>
            </a:lvl2pPr>
            <a:lvl3pPr>
              <a:defRPr sz="1600">
                <a:latin typeface="Proxima Nova Rg"/>
                <a:cs typeface="Proxima Nova Rg"/>
              </a:defRPr>
            </a:lvl3pPr>
            <a:lvl4pPr>
              <a:defRPr sz="1600">
                <a:latin typeface="Proxima Nova Rg"/>
                <a:cs typeface="Proxima Nova Rg"/>
              </a:defRPr>
            </a:lvl4pPr>
            <a:lvl5pPr>
              <a:defRPr sz="1600">
                <a:latin typeface="Proxima Nova Rg"/>
                <a:cs typeface="Proxima Nova Rg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25707"/>
            <a:ext cx="9144000" cy="0"/>
          </a:xfrm>
          <a:prstGeom prst="line">
            <a:avLst/>
          </a:prstGeom>
          <a:ln w="12700" cmpd="sng">
            <a:gradFill flip="none" rotWithShape="1">
              <a:gsLst>
                <a:gs pos="5000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32" y="185854"/>
            <a:ext cx="1103243" cy="243811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 flipH="1">
            <a:off x="6841536" y="0"/>
            <a:ext cx="348446" cy="1769223"/>
          </a:xfrm>
          <a:prstGeom prst="line">
            <a:avLst/>
          </a:prstGeom>
          <a:ln w="12700" cmpd="sng">
            <a:gradFill flip="none" rotWithShape="1">
              <a:gsLst>
                <a:gs pos="3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0" y="5129981"/>
            <a:ext cx="9153071" cy="13519"/>
          </a:xfrm>
          <a:prstGeom prst="line">
            <a:avLst/>
          </a:prstGeom>
          <a:ln w="76200" cmpd="sng">
            <a:gradFill flip="none" rotWithShape="1">
              <a:gsLst>
                <a:gs pos="2500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54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215" y="205979"/>
            <a:ext cx="6658214" cy="419727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925" y="1021087"/>
            <a:ext cx="4040188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Proxima Nova Rg"/>
                <a:cs typeface="Proxima Nova Rg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2925" y="1500909"/>
            <a:ext cx="4040188" cy="30937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Proxima Nova Rg"/>
                <a:cs typeface="Proxima Nova Rg"/>
              </a:defRPr>
            </a:lvl1pPr>
            <a:lvl2pPr>
              <a:defRPr sz="1600">
                <a:latin typeface="Proxima Nova Rg"/>
                <a:cs typeface="Proxima Nova Rg"/>
              </a:defRPr>
            </a:lvl2pPr>
            <a:lvl3pPr>
              <a:defRPr sz="1600">
                <a:latin typeface="Proxima Nova Rg"/>
                <a:cs typeface="Proxima Nova Rg"/>
              </a:defRPr>
            </a:lvl3pPr>
            <a:lvl4pPr>
              <a:defRPr sz="1600">
                <a:latin typeface="Proxima Nova Rg"/>
                <a:cs typeface="Proxima Nova Rg"/>
              </a:defRPr>
            </a:lvl4pPr>
            <a:lvl5pPr>
              <a:defRPr sz="1600">
                <a:latin typeface="Proxima Nova Rg"/>
                <a:cs typeface="Proxima Nova Rg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6141" y="1021087"/>
            <a:ext cx="4041775" cy="47982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Proxima Nova Rg"/>
                <a:cs typeface="Proxima Nova Rg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6141" y="1500909"/>
            <a:ext cx="4041775" cy="30937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Proxima Nova Rg"/>
                <a:cs typeface="Proxima Nova Rg"/>
              </a:defRPr>
            </a:lvl1pPr>
            <a:lvl2pPr>
              <a:defRPr sz="1600">
                <a:latin typeface="Proxima Nova Rg"/>
                <a:cs typeface="Proxima Nova Rg"/>
              </a:defRPr>
            </a:lvl2pPr>
            <a:lvl3pPr>
              <a:defRPr sz="1600">
                <a:latin typeface="Proxima Nova Rg"/>
                <a:cs typeface="Proxima Nova Rg"/>
              </a:defRPr>
            </a:lvl3pPr>
            <a:lvl4pPr>
              <a:defRPr sz="1600">
                <a:latin typeface="Proxima Nova Rg"/>
                <a:cs typeface="Proxima Nova Rg"/>
              </a:defRPr>
            </a:lvl4pPr>
            <a:lvl5pPr>
              <a:defRPr sz="1600">
                <a:latin typeface="Proxima Nova Rg"/>
                <a:cs typeface="Proxima Nova Rg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25707"/>
            <a:ext cx="9144000" cy="0"/>
          </a:xfrm>
          <a:prstGeom prst="line">
            <a:avLst/>
          </a:prstGeom>
          <a:ln w="12700" cmpd="sng">
            <a:gradFill flip="none" rotWithShape="1">
              <a:gsLst>
                <a:gs pos="5000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32" y="185854"/>
            <a:ext cx="1103243" cy="243811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6841536" y="0"/>
            <a:ext cx="348446" cy="1769223"/>
          </a:xfrm>
          <a:prstGeom prst="line">
            <a:avLst/>
          </a:prstGeom>
          <a:ln w="12700" cmpd="sng">
            <a:gradFill flip="none" rotWithShape="1">
              <a:gsLst>
                <a:gs pos="3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0" y="5129981"/>
            <a:ext cx="9153071" cy="13519"/>
          </a:xfrm>
          <a:prstGeom prst="line">
            <a:avLst/>
          </a:prstGeom>
          <a:ln w="76200" cmpd="sng">
            <a:gradFill flip="none" rotWithShape="1">
              <a:gsLst>
                <a:gs pos="2500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2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215" y="205979"/>
            <a:ext cx="6658214" cy="419727"/>
          </a:xfrm>
        </p:spPr>
        <p:txBody>
          <a:bodyPr>
            <a:noAutofit/>
          </a:bodyPr>
          <a:lstStyle>
            <a:lvl1pPr>
              <a:defRPr sz="1800"/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25707"/>
            <a:ext cx="9144000" cy="0"/>
          </a:xfrm>
          <a:prstGeom prst="line">
            <a:avLst/>
          </a:prstGeom>
          <a:ln w="12700" cmpd="sng">
            <a:gradFill flip="none" rotWithShape="1">
              <a:gsLst>
                <a:gs pos="5000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32" y="185854"/>
            <a:ext cx="1103243" cy="243811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6841536" y="0"/>
            <a:ext cx="348446" cy="1769223"/>
          </a:xfrm>
          <a:prstGeom prst="line">
            <a:avLst/>
          </a:prstGeom>
          <a:ln w="12700" cmpd="sng">
            <a:gradFill flip="none" rotWithShape="1">
              <a:gsLst>
                <a:gs pos="3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Media Placeholder 2"/>
          <p:cNvSpPr>
            <a:spLocks noGrp="1"/>
          </p:cNvSpPr>
          <p:nvPr>
            <p:ph type="media" sz="quarter" idx="14"/>
          </p:nvPr>
        </p:nvSpPr>
        <p:spPr>
          <a:xfrm>
            <a:off x="358871" y="1086065"/>
            <a:ext cx="6094853" cy="34320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Proxima Nova Lt"/>
                <a:cs typeface="Proxima Nova Lt"/>
              </a:defRPr>
            </a:lvl1pPr>
          </a:lstStyle>
          <a:p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358871" y="4518098"/>
            <a:ext cx="6094853" cy="8446"/>
          </a:xfrm>
          <a:prstGeom prst="line">
            <a:avLst/>
          </a:prstGeom>
          <a:ln w="19050" cmpd="sng">
            <a:gradFill flip="none" rotWithShape="1">
              <a:gsLst>
                <a:gs pos="5000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0" y="5129981"/>
            <a:ext cx="9153071" cy="13519"/>
          </a:xfrm>
          <a:prstGeom prst="line">
            <a:avLst/>
          </a:prstGeom>
          <a:ln w="76200" cmpd="sng">
            <a:gradFill flip="none" rotWithShape="1">
              <a:gsLst>
                <a:gs pos="2500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4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215" y="205979"/>
            <a:ext cx="6658214" cy="4197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25707"/>
            <a:ext cx="9144000" cy="0"/>
          </a:xfrm>
          <a:prstGeom prst="line">
            <a:avLst/>
          </a:prstGeom>
          <a:ln w="12700" cmpd="sng">
            <a:gradFill flip="none" rotWithShape="1">
              <a:gsLst>
                <a:gs pos="5000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32" y="185854"/>
            <a:ext cx="1103243" cy="243811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H="1">
            <a:off x="6841536" y="0"/>
            <a:ext cx="348446" cy="1769223"/>
          </a:xfrm>
          <a:prstGeom prst="line">
            <a:avLst/>
          </a:prstGeom>
          <a:ln w="12700" cmpd="sng">
            <a:gradFill flip="none" rotWithShape="1">
              <a:gsLst>
                <a:gs pos="3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0" y="5129981"/>
            <a:ext cx="9153071" cy="13519"/>
          </a:xfrm>
          <a:prstGeom prst="line">
            <a:avLst/>
          </a:prstGeom>
          <a:ln w="76200" cmpd="sng">
            <a:gradFill flip="none" rotWithShape="1">
              <a:gsLst>
                <a:gs pos="2500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5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215" y="205979"/>
            <a:ext cx="5241687" cy="38014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170" y="4732606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xima Nova Rg"/>
              </a:defRPr>
            </a:lvl1pPr>
          </a:lstStyle>
          <a:p>
            <a:fld id="{88358C2B-B00C-8841-948E-C109552F9B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3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50" r:id="rId2"/>
    <p:sldLayoutId id="2147483683" r:id="rId3"/>
    <p:sldLayoutId id="2147483684" r:id="rId4"/>
    <p:sldLayoutId id="2147483677" r:id="rId5"/>
    <p:sldLayoutId id="2147483652" r:id="rId6"/>
    <p:sldLayoutId id="2147483653" r:id="rId7"/>
    <p:sldLayoutId id="2147483676" r:id="rId8"/>
    <p:sldLayoutId id="2147483654" r:id="rId9"/>
    <p:sldLayoutId id="2147483655" r:id="rId10"/>
    <p:sldLayoutId id="2147483669" r:id="rId11"/>
    <p:sldLayoutId id="214748366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1800" b="1" i="0" kern="1200">
          <a:solidFill>
            <a:schemeClr val="tx1"/>
          </a:solidFill>
          <a:latin typeface="Proxima Nova Rg"/>
          <a:ea typeface="+mj-ea"/>
          <a:cs typeface="Proxima Nova Rg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Proxima Nova Rg"/>
          <a:ea typeface="+mn-ea"/>
          <a:cs typeface="Proxima Nova Rg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Proxima Nova Rg"/>
          <a:ea typeface="+mn-ea"/>
          <a:cs typeface="Proxima Nova Rg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Proxima Nova Rg"/>
          <a:ea typeface="+mn-ea"/>
          <a:cs typeface="Proxima Nova Rg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Proxima Nova Rg"/>
          <a:ea typeface="+mn-ea"/>
          <a:cs typeface="Proxima Nova Rg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Proxima Nova Rg"/>
          <a:ea typeface="+mn-ea"/>
          <a:cs typeface="Proxima Nova Rg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notesSlide" Target="../notesSlides/notesSlide10.xml"/><Relationship Id="rId7" Type="http://schemas.openxmlformats.org/officeDocument/2006/relationships/diagramQuickStyle" Target="../diagrams/quickStyl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2.png"/><Relationship Id="rId9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1827405" y="210629"/>
            <a:ext cx="1954381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3800" smtClean="0">
                <a:solidFill>
                  <a:schemeClr val="bg1"/>
                </a:solidFill>
                <a:latin typeface="Bell MT" panose="02020503060305020303" pitchFamily="18" charset="0"/>
              </a:rPr>
              <a:t>看</a:t>
            </a:r>
            <a:endParaRPr lang="pl-PL" altLang="ja-JP" sz="13800" smtClean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ja-JP" altLang="en-US" sz="13800" smtClean="0">
                <a:solidFill>
                  <a:schemeClr val="bg1"/>
                </a:solidFill>
                <a:latin typeface="Bell MT" panose="02020503060305020303" pitchFamily="18" charset="0"/>
              </a:rPr>
              <a:t>板</a:t>
            </a:r>
            <a:endParaRPr lang="pl-PL" sz="1380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5142047" y="215985"/>
            <a:ext cx="1954381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3800" smtClean="0">
                <a:solidFill>
                  <a:schemeClr val="bg1"/>
                </a:solidFill>
                <a:latin typeface="Bell MT" panose="02020503060305020303" pitchFamily="18" charset="0"/>
              </a:rPr>
              <a:t>忍</a:t>
            </a:r>
            <a:endParaRPr lang="pl-PL" altLang="ja-JP" sz="13800" smtClean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ja-JP" altLang="en-US" sz="13800" smtClean="0">
                <a:solidFill>
                  <a:schemeClr val="bg1"/>
                </a:solidFill>
                <a:latin typeface="Bell MT" panose="02020503060305020303" pitchFamily="18" charset="0"/>
              </a:rPr>
              <a:t>者</a:t>
            </a:r>
            <a:endParaRPr lang="pl-PL" sz="1380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30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 descr="http://www.bhpamar.pl/upload/instrukcja_przeciwpozarow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86" y="754712"/>
            <a:ext cx="2864314" cy="403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1stoptionfiresafety.com/upload/U567591_26434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865" y="1082110"/>
            <a:ext cx="3203163" cy="320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/>
          <p:cNvSpPr txBox="1"/>
          <p:nvPr/>
        </p:nvSpPr>
        <p:spPr>
          <a:xfrm>
            <a:off x="0" y="4930186"/>
            <a:ext cx="16305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" smtClean="0"/>
              <a:t>source: bhpamar.pl, </a:t>
            </a:r>
            <a:r>
              <a:rPr lang="pl-PL" sz="600"/>
              <a:t>1stoptionfiresafety.com</a:t>
            </a:r>
          </a:p>
        </p:txBody>
      </p:sp>
    </p:spTree>
    <p:extLst>
      <p:ext uri="{BB962C8B-B14F-4D97-AF65-F5344CB8AC3E}">
        <p14:creationId xmlns:p14="http://schemas.microsoft.com/office/powerpoint/2010/main" val="426272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2" y="673256"/>
            <a:ext cx="8346693" cy="4162450"/>
          </a:xfrm>
          <a:prstGeom prst="rect">
            <a:avLst/>
          </a:prstGeom>
        </p:spPr>
      </p:pic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Objaśnienie prostokątne 1"/>
          <p:cNvSpPr/>
          <p:nvPr/>
        </p:nvSpPr>
        <p:spPr>
          <a:xfrm>
            <a:off x="6597870" y="959608"/>
            <a:ext cx="2092516" cy="606972"/>
          </a:xfrm>
          <a:prstGeom prst="wedgeRectCallout">
            <a:avLst>
              <a:gd name="adj1" fmla="val -8851"/>
              <a:gd name="adj2" fmla="val 91071"/>
            </a:avLst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mtClean="0">
                <a:solidFill>
                  <a:schemeClr val="tx1"/>
                </a:solidFill>
              </a:rPr>
              <a:t>1 – 100 of </a:t>
            </a:r>
            <a:r>
              <a:rPr lang="pl-PL" b="1" smtClean="0">
                <a:solidFill>
                  <a:schemeClr val="tx1"/>
                </a:solidFill>
              </a:rPr>
              <a:t>62402</a:t>
            </a:r>
          </a:p>
          <a:p>
            <a:pPr algn="ctr"/>
            <a:r>
              <a:rPr lang="pl-PL" smtClean="0">
                <a:solidFill>
                  <a:schemeClr val="tx1"/>
                </a:solidFill>
              </a:rPr>
              <a:t>tasks. That’s a lot!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8" name="Objaśnienie prostokątne 7"/>
          <p:cNvSpPr/>
          <p:nvPr/>
        </p:nvSpPr>
        <p:spPr>
          <a:xfrm>
            <a:off x="1673773" y="1277008"/>
            <a:ext cx="1936530" cy="593058"/>
          </a:xfrm>
          <a:prstGeom prst="wedgeRectCallout">
            <a:avLst>
              <a:gd name="adj1" fmla="val -86454"/>
              <a:gd name="adj2" fmla="val 110551"/>
            </a:avLst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mtClean="0">
                <a:solidFill>
                  <a:schemeClr val="tx1"/>
                </a:solidFill>
              </a:rPr>
              <a:t>Lot of tasks</a:t>
            </a:r>
          </a:p>
          <a:p>
            <a:pPr algn="ctr"/>
            <a:r>
              <a:rPr lang="pl-PL" smtClean="0">
                <a:solidFill>
                  <a:schemeClr val="tx1"/>
                </a:solidFill>
              </a:rPr>
              <a:t>with </a:t>
            </a:r>
            <a:r>
              <a:rPr lang="pl-PL" b="1" smtClean="0">
                <a:solidFill>
                  <a:schemeClr val="tx1"/>
                </a:solidFill>
              </a:rPr>
              <a:t>priority = 1</a:t>
            </a:r>
            <a:endParaRPr lang="pl-PL" b="1">
              <a:solidFill>
                <a:schemeClr val="tx1"/>
              </a:solidFill>
            </a:endParaRPr>
          </a:p>
        </p:txBody>
      </p:sp>
      <p:sp>
        <p:nvSpPr>
          <p:cNvPr id="9" name="Objaśnienie prostokątne 8"/>
          <p:cNvSpPr/>
          <p:nvPr/>
        </p:nvSpPr>
        <p:spPr>
          <a:xfrm>
            <a:off x="3933496" y="816429"/>
            <a:ext cx="1936530" cy="593058"/>
          </a:xfrm>
          <a:prstGeom prst="wedgeRectCallout">
            <a:avLst>
              <a:gd name="adj1" fmla="val 12053"/>
              <a:gd name="adj2" fmla="val 170364"/>
            </a:avLst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mtClean="0">
                <a:solidFill>
                  <a:schemeClr val="tx1"/>
                </a:solidFill>
              </a:rPr>
              <a:t>How many </a:t>
            </a:r>
            <a:r>
              <a:rPr lang="pl-PL" b="1" smtClean="0">
                <a:solidFill>
                  <a:schemeClr val="tx1"/>
                </a:solidFill>
              </a:rPr>
              <a:t>tasks per person</a:t>
            </a:r>
            <a:r>
              <a:rPr lang="pl-PL" smtClean="0">
                <a:solidFill>
                  <a:schemeClr val="tx1"/>
                </a:solidFill>
              </a:rPr>
              <a:t>?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10" name="Objaśnienie prostokątne 9"/>
          <p:cNvSpPr/>
          <p:nvPr/>
        </p:nvSpPr>
        <p:spPr>
          <a:xfrm>
            <a:off x="1374227" y="2931636"/>
            <a:ext cx="1936530" cy="593058"/>
          </a:xfrm>
          <a:prstGeom prst="wedgeRectCallout">
            <a:avLst>
              <a:gd name="adj1" fmla="val -42900"/>
              <a:gd name="adj2" fmla="val -155283"/>
            </a:avLst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mtClean="0">
                <a:solidFill>
                  <a:schemeClr val="tx1"/>
                </a:solidFill>
              </a:rPr>
              <a:t>What’s the </a:t>
            </a:r>
            <a:r>
              <a:rPr lang="pl-PL" b="1" smtClean="0">
                <a:solidFill>
                  <a:schemeClr val="tx1"/>
                </a:solidFill>
              </a:rPr>
              <a:t>deadline</a:t>
            </a:r>
            <a:r>
              <a:rPr lang="pl-PL" smtClean="0">
                <a:solidFill>
                  <a:schemeClr val="tx1"/>
                </a:solidFill>
              </a:rPr>
              <a:t>?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11" name="Objaśnienie prostokątne 10"/>
          <p:cNvSpPr/>
          <p:nvPr/>
        </p:nvSpPr>
        <p:spPr>
          <a:xfrm>
            <a:off x="3933496" y="3935374"/>
            <a:ext cx="1936530" cy="593058"/>
          </a:xfrm>
          <a:prstGeom prst="wedgeRectCallout">
            <a:avLst>
              <a:gd name="adj1" fmla="val -42900"/>
              <a:gd name="adj2" fmla="val -155283"/>
            </a:avLst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mtClean="0">
                <a:solidFill>
                  <a:schemeClr val="tx1"/>
                </a:solidFill>
              </a:rPr>
              <a:t>Started.</a:t>
            </a:r>
          </a:p>
          <a:p>
            <a:pPr algn="ctr"/>
            <a:r>
              <a:rPr lang="pl-PL" b="1" smtClean="0">
                <a:solidFill>
                  <a:schemeClr val="tx1"/>
                </a:solidFill>
              </a:rPr>
              <a:t>When?</a:t>
            </a:r>
            <a:endParaRPr lang="pl-PL" b="1">
              <a:solidFill>
                <a:schemeClr val="tx1"/>
              </a:solidFill>
            </a:endParaRPr>
          </a:p>
        </p:txBody>
      </p:sp>
      <p:sp>
        <p:nvSpPr>
          <p:cNvPr id="12" name="Objaśnienie prostokątne 11"/>
          <p:cNvSpPr/>
          <p:nvPr/>
        </p:nvSpPr>
        <p:spPr>
          <a:xfrm>
            <a:off x="5424576" y="2659439"/>
            <a:ext cx="3414194" cy="1113346"/>
          </a:xfrm>
          <a:prstGeom prst="wedgeRectCallout">
            <a:avLst>
              <a:gd name="adj1" fmla="val -87896"/>
              <a:gd name="adj2" fmla="val 8836"/>
            </a:avLst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mtClean="0">
                <a:solidFill>
                  <a:schemeClr val="tx1"/>
                </a:solidFill>
              </a:rPr>
              <a:t>Started. </a:t>
            </a:r>
          </a:p>
          <a:p>
            <a:pPr algn="ctr"/>
            <a:r>
              <a:rPr lang="pl-PL" smtClean="0">
                <a:solidFill>
                  <a:schemeClr val="tx1"/>
                </a:solidFill>
              </a:rPr>
              <a:t>Now, in development or in test? </a:t>
            </a:r>
          </a:p>
          <a:p>
            <a:pPr algn="ctr"/>
            <a:r>
              <a:rPr lang="pl-PL" b="1" smtClean="0">
                <a:solidFill>
                  <a:schemeClr val="tx1"/>
                </a:solidFill>
              </a:rPr>
              <a:t>Or somewhere else?</a:t>
            </a:r>
          </a:p>
        </p:txBody>
      </p:sp>
      <p:sp>
        <p:nvSpPr>
          <p:cNvPr id="13" name="Objaśnienie prostokątne 12"/>
          <p:cNvSpPr/>
          <p:nvPr/>
        </p:nvSpPr>
        <p:spPr>
          <a:xfrm>
            <a:off x="1773170" y="3821946"/>
            <a:ext cx="1936530" cy="593058"/>
          </a:xfrm>
          <a:prstGeom prst="wedgeRectCallout">
            <a:avLst>
              <a:gd name="adj1" fmla="val -63253"/>
              <a:gd name="adj2" fmla="val -29013"/>
            </a:avLst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mtClean="0">
                <a:solidFill>
                  <a:schemeClr val="tx1"/>
                </a:solidFill>
              </a:rPr>
              <a:t>Is this task </a:t>
            </a:r>
            <a:r>
              <a:rPr lang="pl-PL" b="1" smtClean="0">
                <a:solidFill>
                  <a:schemeClr val="tx1"/>
                </a:solidFill>
              </a:rPr>
              <a:t>big or small</a:t>
            </a:r>
            <a:r>
              <a:rPr lang="pl-PL" smtClean="0">
                <a:solidFill>
                  <a:schemeClr val="tx1"/>
                </a:solidFill>
              </a:rPr>
              <a:t>?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14" name="Prostokąt 13"/>
          <p:cNvSpPr/>
          <p:nvPr/>
        </p:nvSpPr>
        <p:spPr>
          <a:xfrm>
            <a:off x="392070" y="4691021"/>
            <a:ext cx="7861178" cy="324500"/>
          </a:xfrm>
          <a:prstGeom prst="rect">
            <a:avLst/>
          </a:prstGeom>
          <a:ln>
            <a:solidFill>
              <a:schemeClr val="accent6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mtClean="0">
                <a:solidFill>
                  <a:schemeClr val="tx1"/>
                </a:solidFill>
              </a:rPr>
              <a:t>What are the problems with the OLD GOOD PLAIN BUG list?</a:t>
            </a:r>
            <a:endParaRPr lang="pl-PL">
              <a:solidFill>
                <a:schemeClr val="tx1"/>
              </a:solidFill>
            </a:endParaRPr>
          </a:p>
        </p:txBody>
      </p:sp>
      <p:sp>
        <p:nvSpPr>
          <p:cNvPr id="15" name="Prostokąt 14"/>
          <p:cNvSpPr/>
          <p:nvPr/>
        </p:nvSpPr>
        <p:spPr>
          <a:xfrm>
            <a:off x="1374227" y="1248586"/>
            <a:ext cx="6466052" cy="282170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7200" smtClean="0">
                <a:solidFill>
                  <a:schemeClr val="tx1"/>
                </a:solidFill>
              </a:rPr>
              <a:t>Where we are?</a:t>
            </a:r>
            <a:endParaRPr lang="pl-PL" sz="7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9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76" y="717331"/>
            <a:ext cx="3038615" cy="4287741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0" y="4912739"/>
            <a:ext cx="10390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"/>
              <a:t>source: tbutterstudio.com</a:t>
            </a:r>
          </a:p>
        </p:txBody>
      </p:sp>
    </p:spTree>
    <p:extLst>
      <p:ext uri="{BB962C8B-B14F-4D97-AF65-F5344CB8AC3E}">
        <p14:creationId xmlns:p14="http://schemas.microsoft.com/office/powerpoint/2010/main" val="192450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83578116"/>
              </p:ext>
            </p:extLst>
          </p:nvPr>
        </p:nvGraphicFramePr>
        <p:xfrm>
          <a:off x="2329815" y="758126"/>
          <a:ext cx="4484242" cy="606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upa 5"/>
          <p:cNvGrpSpPr/>
          <p:nvPr/>
        </p:nvGrpSpPr>
        <p:grpSpPr>
          <a:xfrm>
            <a:off x="1546950" y="1628170"/>
            <a:ext cx="5770179" cy="2796799"/>
            <a:chOff x="1742374" y="1626332"/>
            <a:chExt cx="5770179" cy="2796799"/>
          </a:xfrm>
        </p:grpSpPr>
        <p:sp>
          <p:nvSpPr>
            <p:cNvPr id="26" name="Prostokąt 25"/>
            <p:cNvSpPr/>
            <p:nvPr/>
          </p:nvSpPr>
          <p:spPr>
            <a:xfrm>
              <a:off x="1742374" y="2089835"/>
              <a:ext cx="1923393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8" name="Prostokąt 27"/>
            <p:cNvSpPr/>
            <p:nvPr/>
          </p:nvSpPr>
          <p:spPr>
            <a:xfrm>
              <a:off x="3665767" y="2089835"/>
              <a:ext cx="1923393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" name="Prostokąt 28"/>
            <p:cNvSpPr/>
            <p:nvPr/>
          </p:nvSpPr>
          <p:spPr>
            <a:xfrm>
              <a:off x="5589160" y="2089835"/>
              <a:ext cx="1923393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pole tekstowe 26"/>
            <p:cNvSpPr txBox="1"/>
            <p:nvPr/>
          </p:nvSpPr>
          <p:spPr>
            <a:xfrm>
              <a:off x="2260682" y="1628170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to do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32" name="pole tekstowe 31"/>
            <p:cNvSpPr txBox="1"/>
            <p:nvPr/>
          </p:nvSpPr>
          <p:spPr>
            <a:xfrm>
              <a:off x="3760308" y="1626332"/>
              <a:ext cx="1734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in progress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33" name="pole tekstowe 32"/>
            <p:cNvSpPr txBox="1"/>
            <p:nvPr/>
          </p:nvSpPr>
          <p:spPr>
            <a:xfrm>
              <a:off x="6118682" y="1628170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done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pic>
          <p:nvPicPr>
            <p:cNvPr id="42" name="Obraz 41"/>
            <p:cNvPicPr>
              <a:picLocks noChangeAspect="1"/>
            </p:cNvPicPr>
            <p:nvPr/>
          </p:nvPicPr>
          <p:blipFill rotWithShape="1">
            <a:blip r:embed="rId8"/>
            <a:srcRect l="12051" t="3007" r="13792" b="4465"/>
            <a:stretch/>
          </p:blipFill>
          <p:spPr>
            <a:xfrm>
              <a:off x="1821029" y="2179293"/>
              <a:ext cx="623889" cy="581025"/>
            </a:xfrm>
            <a:prstGeom prst="rect">
              <a:avLst/>
            </a:prstGeom>
          </p:spPr>
        </p:pic>
        <p:pic>
          <p:nvPicPr>
            <p:cNvPr id="43" name="Obraz 42"/>
            <p:cNvPicPr>
              <a:picLocks noChangeAspect="1"/>
            </p:cNvPicPr>
            <p:nvPr/>
          </p:nvPicPr>
          <p:blipFill rotWithShape="1">
            <a:blip r:embed="rId8"/>
            <a:srcRect l="12051" t="3007" r="13792" b="4465"/>
            <a:stretch/>
          </p:blipFill>
          <p:spPr>
            <a:xfrm>
              <a:off x="1821029" y="2931470"/>
              <a:ext cx="623889" cy="581025"/>
            </a:xfrm>
            <a:prstGeom prst="rect">
              <a:avLst/>
            </a:prstGeom>
          </p:spPr>
        </p:pic>
        <p:pic>
          <p:nvPicPr>
            <p:cNvPr id="44" name="Obraz 43"/>
            <p:cNvPicPr>
              <a:picLocks noChangeAspect="1"/>
            </p:cNvPicPr>
            <p:nvPr/>
          </p:nvPicPr>
          <p:blipFill rotWithShape="1">
            <a:blip r:embed="rId8"/>
            <a:srcRect l="12051" t="3007" r="13792" b="4465"/>
            <a:stretch/>
          </p:blipFill>
          <p:spPr>
            <a:xfrm>
              <a:off x="3808151" y="2167131"/>
              <a:ext cx="623889" cy="581025"/>
            </a:xfrm>
            <a:prstGeom prst="rect">
              <a:avLst/>
            </a:prstGeom>
          </p:spPr>
        </p:pic>
        <p:pic>
          <p:nvPicPr>
            <p:cNvPr id="45" name="Obraz 44"/>
            <p:cNvPicPr>
              <a:picLocks noChangeAspect="1"/>
            </p:cNvPicPr>
            <p:nvPr/>
          </p:nvPicPr>
          <p:blipFill rotWithShape="1">
            <a:blip r:embed="rId8"/>
            <a:srcRect l="12051" t="3007" r="13792" b="4465"/>
            <a:stretch/>
          </p:blipFill>
          <p:spPr>
            <a:xfrm>
              <a:off x="5731544" y="2179292"/>
              <a:ext cx="623889" cy="58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21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" name="Grupa 4"/>
          <p:cNvGrpSpPr/>
          <p:nvPr/>
        </p:nvGrpSpPr>
        <p:grpSpPr>
          <a:xfrm>
            <a:off x="702400" y="1642222"/>
            <a:ext cx="7547588" cy="2849904"/>
            <a:chOff x="702400" y="1642222"/>
            <a:chExt cx="7547588" cy="2849904"/>
          </a:xfrm>
        </p:grpSpPr>
        <p:sp>
          <p:nvSpPr>
            <p:cNvPr id="26" name="Prostokąt 25"/>
            <p:cNvSpPr/>
            <p:nvPr/>
          </p:nvSpPr>
          <p:spPr>
            <a:xfrm>
              <a:off x="702400" y="2158830"/>
              <a:ext cx="1509518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pole tekstowe 26"/>
            <p:cNvSpPr txBox="1"/>
            <p:nvPr/>
          </p:nvSpPr>
          <p:spPr>
            <a:xfrm>
              <a:off x="1073078" y="1647258"/>
              <a:ext cx="7681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to do</a:t>
              </a:r>
              <a:endParaRPr lang="pl-PL" sz="20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7" name="Prostokąt 6"/>
            <p:cNvSpPr/>
            <p:nvPr/>
          </p:nvSpPr>
          <p:spPr>
            <a:xfrm>
              <a:off x="2211917" y="2158830"/>
              <a:ext cx="1509518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Prostokąt 7"/>
            <p:cNvSpPr/>
            <p:nvPr/>
          </p:nvSpPr>
          <p:spPr>
            <a:xfrm>
              <a:off x="3721435" y="2158830"/>
              <a:ext cx="1509518" cy="23332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Prostokąt 8"/>
            <p:cNvSpPr/>
            <p:nvPr/>
          </p:nvSpPr>
          <p:spPr>
            <a:xfrm>
              <a:off x="5230952" y="2158830"/>
              <a:ext cx="1509518" cy="23332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Prostokąt 9"/>
            <p:cNvSpPr/>
            <p:nvPr/>
          </p:nvSpPr>
          <p:spPr>
            <a:xfrm>
              <a:off x="6740470" y="2158845"/>
              <a:ext cx="1509518" cy="23332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pole tekstowe 11"/>
            <p:cNvSpPr txBox="1"/>
            <p:nvPr/>
          </p:nvSpPr>
          <p:spPr>
            <a:xfrm>
              <a:off x="4006712" y="1647258"/>
              <a:ext cx="9389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review</a:t>
              </a:r>
              <a:endParaRPr lang="pl-PL" sz="20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13" name="pole tekstowe 12"/>
            <p:cNvSpPr txBox="1"/>
            <p:nvPr/>
          </p:nvSpPr>
          <p:spPr>
            <a:xfrm>
              <a:off x="5660524" y="1647258"/>
              <a:ext cx="651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test</a:t>
              </a:r>
              <a:endParaRPr lang="pl-PL" sz="20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14" name="pole tekstowe 13"/>
            <p:cNvSpPr txBox="1"/>
            <p:nvPr/>
          </p:nvSpPr>
          <p:spPr>
            <a:xfrm>
              <a:off x="2108227" y="1647258"/>
              <a:ext cx="1662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development</a:t>
              </a:r>
              <a:endParaRPr lang="pl-PL" sz="20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15" name="pole tekstowe 14"/>
            <p:cNvSpPr txBox="1"/>
            <p:nvPr/>
          </p:nvSpPr>
          <p:spPr>
            <a:xfrm>
              <a:off x="7119163" y="1642222"/>
              <a:ext cx="752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0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done</a:t>
              </a:r>
              <a:endParaRPr lang="pl-PL" sz="20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pic>
          <p:nvPicPr>
            <p:cNvPr id="16" name="Obraz 15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833269" y="2262732"/>
              <a:ext cx="623889" cy="581025"/>
            </a:xfrm>
            <a:prstGeom prst="rect">
              <a:avLst/>
            </a:prstGeom>
          </p:spPr>
        </p:pic>
        <p:pic>
          <p:nvPicPr>
            <p:cNvPr id="17" name="Obraz 16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833269" y="3014909"/>
              <a:ext cx="623889" cy="581025"/>
            </a:xfrm>
            <a:prstGeom prst="rect">
              <a:avLst/>
            </a:prstGeom>
          </p:spPr>
        </p:pic>
        <p:pic>
          <p:nvPicPr>
            <p:cNvPr id="18" name="Obraz 17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2277353" y="2262732"/>
              <a:ext cx="623889" cy="581025"/>
            </a:xfrm>
            <a:prstGeom prst="rect">
              <a:avLst/>
            </a:prstGeom>
          </p:spPr>
        </p:pic>
        <p:pic>
          <p:nvPicPr>
            <p:cNvPr id="20" name="Obraz 19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5361822" y="2248948"/>
              <a:ext cx="623889" cy="581025"/>
            </a:xfrm>
            <a:prstGeom prst="rect">
              <a:avLst/>
            </a:prstGeom>
          </p:spPr>
        </p:pic>
        <p:pic>
          <p:nvPicPr>
            <p:cNvPr id="21" name="Obraz 20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6871339" y="2248947"/>
              <a:ext cx="623889" cy="581025"/>
            </a:xfrm>
            <a:prstGeom prst="rect">
              <a:avLst/>
            </a:prstGeom>
          </p:spPr>
        </p:pic>
      </p:grp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2397992107"/>
              </p:ext>
            </p:extLst>
          </p:nvPr>
        </p:nvGraphicFramePr>
        <p:xfrm>
          <a:off x="2543090" y="817181"/>
          <a:ext cx="4484242" cy="606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78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" name="Grupa 4"/>
          <p:cNvGrpSpPr/>
          <p:nvPr/>
        </p:nvGrpSpPr>
        <p:grpSpPr>
          <a:xfrm>
            <a:off x="371519" y="1592449"/>
            <a:ext cx="8413331" cy="2798637"/>
            <a:chOff x="371519" y="1592449"/>
            <a:chExt cx="8413331" cy="2798637"/>
          </a:xfrm>
        </p:grpSpPr>
        <p:sp>
          <p:nvSpPr>
            <p:cNvPr id="17" name="Prostokąt 16"/>
            <p:cNvSpPr/>
            <p:nvPr/>
          </p:nvSpPr>
          <p:spPr>
            <a:xfrm>
              <a:off x="371519" y="2057790"/>
              <a:ext cx="1405086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Prostokąt 17"/>
            <p:cNvSpPr/>
            <p:nvPr/>
          </p:nvSpPr>
          <p:spPr>
            <a:xfrm>
              <a:off x="1770719" y="2057790"/>
              <a:ext cx="1923393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Prostokąt 18"/>
            <p:cNvSpPr/>
            <p:nvPr/>
          </p:nvSpPr>
          <p:spPr>
            <a:xfrm>
              <a:off x="5625830" y="2055952"/>
              <a:ext cx="1579510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pole tekstowe 19"/>
            <p:cNvSpPr txBox="1"/>
            <p:nvPr/>
          </p:nvSpPr>
          <p:spPr>
            <a:xfrm>
              <a:off x="889823" y="1596125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to do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21" name="pole tekstowe 20"/>
            <p:cNvSpPr txBox="1"/>
            <p:nvPr/>
          </p:nvSpPr>
          <p:spPr>
            <a:xfrm>
              <a:off x="2712668" y="1594287"/>
              <a:ext cx="20254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development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22" name="pole tekstowe 21"/>
            <p:cNvSpPr txBox="1"/>
            <p:nvPr/>
          </p:nvSpPr>
          <p:spPr>
            <a:xfrm>
              <a:off x="7494944" y="1599542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done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30" name="Prostokąt 29"/>
            <p:cNvSpPr/>
            <p:nvPr/>
          </p:nvSpPr>
          <p:spPr>
            <a:xfrm>
              <a:off x="3694112" y="2057790"/>
              <a:ext cx="1929733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Prostokąt 30"/>
            <p:cNvSpPr/>
            <p:nvPr/>
          </p:nvSpPr>
          <p:spPr>
            <a:xfrm>
              <a:off x="1775566" y="2060417"/>
              <a:ext cx="1923393" cy="39151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2" name="Prostokąt 31"/>
            <p:cNvSpPr/>
            <p:nvPr/>
          </p:nvSpPr>
          <p:spPr>
            <a:xfrm>
              <a:off x="3693074" y="2058333"/>
              <a:ext cx="1923393" cy="39151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5" name="Prostokąt 34"/>
            <p:cNvSpPr/>
            <p:nvPr/>
          </p:nvSpPr>
          <p:spPr>
            <a:xfrm>
              <a:off x="7205340" y="2055952"/>
              <a:ext cx="1579510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pole tekstowe 35"/>
            <p:cNvSpPr txBox="1"/>
            <p:nvPr/>
          </p:nvSpPr>
          <p:spPr>
            <a:xfrm>
              <a:off x="6012307" y="1592449"/>
              <a:ext cx="745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test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37" name="pole tekstowe 36"/>
            <p:cNvSpPr txBox="1"/>
            <p:nvPr/>
          </p:nvSpPr>
          <p:spPr>
            <a:xfrm>
              <a:off x="2304808" y="2043347"/>
              <a:ext cx="957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doing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38" name="pole tekstowe 37"/>
            <p:cNvSpPr txBox="1"/>
            <p:nvPr/>
          </p:nvSpPr>
          <p:spPr>
            <a:xfrm>
              <a:off x="4205045" y="2023255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done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pic>
          <p:nvPicPr>
            <p:cNvPr id="39" name="Obraz 38"/>
            <p:cNvPicPr>
              <a:picLocks noChangeAspect="1"/>
            </p:cNvPicPr>
            <p:nvPr/>
          </p:nvPicPr>
          <p:blipFill rotWithShape="1">
            <a:blip r:embed="rId4"/>
            <a:srcRect l="12051" t="3007" r="13792" b="4465"/>
            <a:stretch/>
          </p:blipFill>
          <p:spPr>
            <a:xfrm>
              <a:off x="500021" y="2194407"/>
              <a:ext cx="623889" cy="581025"/>
            </a:xfrm>
            <a:prstGeom prst="rect">
              <a:avLst/>
            </a:prstGeom>
          </p:spPr>
        </p:pic>
        <p:pic>
          <p:nvPicPr>
            <p:cNvPr id="40" name="Obraz 39"/>
            <p:cNvPicPr>
              <a:picLocks noChangeAspect="1"/>
            </p:cNvPicPr>
            <p:nvPr/>
          </p:nvPicPr>
          <p:blipFill rotWithShape="1">
            <a:blip r:embed="rId4"/>
            <a:srcRect l="12051" t="3007" r="13792" b="4465"/>
            <a:stretch/>
          </p:blipFill>
          <p:spPr>
            <a:xfrm>
              <a:off x="1899221" y="2576126"/>
              <a:ext cx="623889" cy="581025"/>
            </a:xfrm>
            <a:prstGeom prst="rect">
              <a:avLst/>
            </a:prstGeom>
          </p:spPr>
        </p:pic>
        <p:pic>
          <p:nvPicPr>
            <p:cNvPr id="41" name="Obraz 40"/>
            <p:cNvPicPr>
              <a:picLocks noChangeAspect="1"/>
            </p:cNvPicPr>
            <p:nvPr/>
          </p:nvPicPr>
          <p:blipFill rotWithShape="1">
            <a:blip r:embed="rId4"/>
            <a:srcRect l="12051" t="3007" r="13792" b="4465"/>
            <a:stretch/>
          </p:blipFill>
          <p:spPr>
            <a:xfrm>
              <a:off x="3814157" y="2545293"/>
              <a:ext cx="623889" cy="581025"/>
            </a:xfrm>
            <a:prstGeom prst="rect">
              <a:avLst/>
            </a:prstGeom>
          </p:spPr>
        </p:pic>
        <p:pic>
          <p:nvPicPr>
            <p:cNvPr id="42" name="Obraz 41"/>
            <p:cNvPicPr>
              <a:picLocks noChangeAspect="1"/>
            </p:cNvPicPr>
            <p:nvPr/>
          </p:nvPicPr>
          <p:blipFill rotWithShape="1">
            <a:blip r:embed="rId4"/>
            <a:srcRect l="12051" t="3007" r="13792" b="4465"/>
            <a:stretch/>
          </p:blipFill>
          <p:spPr>
            <a:xfrm>
              <a:off x="3814157" y="3212690"/>
              <a:ext cx="623889" cy="581025"/>
            </a:xfrm>
            <a:prstGeom prst="rect">
              <a:avLst/>
            </a:prstGeom>
          </p:spPr>
        </p:pic>
        <p:pic>
          <p:nvPicPr>
            <p:cNvPr id="43" name="Obraz 42"/>
            <p:cNvPicPr>
              <a:picLocks noChangeAspect="1"/>
            </p:cNvPicPr>
            <p:nvPr/>
          </p:nvPicPr>
          <p:blipFill rotWithShape="1">
            <a:blip r:embed="rId4"/>
            <a:srcRect l="12051" t="3007" r="13792" b="4465"/>
            <a:stretch/>
          </p:blipFill>
          <p:spPr>
            <a:xfrm>
              <a:off x="5731458" y="2170940"/>
              <a:ext cx="623889" cy="581025"/>
            </a:xfrm>
            <a:prstGeom prst="rect">
              <a:avLst/>
            </a:prstGeom>
          </p:spPr>
        </p:pic>
      </p:grp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223035606"/>
              </p:ext>
            </p:extLst>
          </p:nvPr>
        </p:nvGraphicFramePr>
        <p:xfrm>
          <a:off x="2304808" y="806789"/>
          <a:ext cx="4484242" cy="606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66219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2" name="Grupa 11"/>
          <p:cNvGrpSpPr/>
          <p:nvPr/>
        </p:nvGrpSpPr>
        <p:grpSpPr>
          <a:xfrm>
            <a:off x="376816" y="1411856"/>
            <a:ext cx="7905337" cy="3303395"/>
            <a:chOff x="376816" y="1488056"/>
            <a:chExt cx="7905337" cy="3303395"/>
          </a:xfrm>
        </p:grpSpPr>
        <p:sp>
          <p:nvSpPr>
            <p:cNvPr id="5" name="Prostokąt 4"/>
            <p:cNvSpPr/>
            <p:nvPr/>
          </p:nvSpPr>
          <p:spPr>
            <a:xfrm>
              <a:off x="2511974" y="1951559"/>
              <a:ext cx="1923393" cy="14190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rostokąt 5"/>
            <p:cNvSpPr/>
            <p:nvPr/>
          </p:nvSpPr>
          <p:spPr>
            <a:xfrm>
              <a:off x="4435367" y="1951559"/>
              <a:ext cx="1923393" cy="14190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Prostokąt 6"/>
            <p:cNvSpPr/>
            <p:nvPr/>
          </p:nvSpPr>
          <p:spPr>
            <a:xfrm>
              <a:off x="6358760" y="1951559"/>
              <a:ext cx="1923393" cy="14190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pole tekstowe 7"/>
            <p:cNvSpPr txBox="1"/>
            <p:nvPr/>
          </p:nvSpPr>
          <p:spPr>
            <a:xfrm>
              <a:off x="3030282" y="1489894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to do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9" name="pole tekstowe 8"/>
            <p:cNvSpPr txBox="1"/>
            <p:nvPr/>
          </p:nvSpPr>
          <p:spPr>
            <a:xfrm>
              <a:off x="4529908" y="1488056"/>
              <a:ext cx="1734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in progress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10" name="pole tekstowe 9"/>
            <p:cNvSpPr txBox="1"/>
            <p:nvPr/>
          </p:nvSpPr>
          <p:spPr>
            <a:xfrm>
              <a:off x="6888282" y="1489894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done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pic>
          <p:nvPicPr>
            <p:cNvPr id="11" name="Obraz 10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2590629" y="2041017"/>
              <a:ext cx="623889" cy="581025"/>
            </a:xfrm>
            <a:prstGeom prst="rect">
              <a:avLst/>
            </a:prstGeom>
          </p:spPr>
        </p:pic>
        <p:pic>
          <p:nvPicPr>
            <p:cNvPr id="13" name="Obraz 12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4577751" y="2028855"/>
              <a:ext cx="623889" cy="581025"/>
            </a:xfrm>
            <a:prstGeom prst="rect">
              <a:avLst/>
            </a:prstGeom>
          </p:spPr>
        </p:pic>
        <p:sp>
          <p:nvSpPr>
            <p:cNvPr id="15" name="Prostokąt 14"/>
            <p:cNvSpPr/>
            <p:nvPr/>
          </p:nvSpPr>
          <p:spPr>
            <a:xfrm>
              <a:off x="2511974" y="3372424"/>
              <a:ext cx="1923393" cy="14190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Prostokąt 15"/>
            <p:cNvSpPr/>
            <p:nvPr/>
          </p:nvSpPr>
          <p:spPr>
            <a:xfrm>
              <a:off x="4435367" y="3372424"/>
              <a:ext cx="1923393" cy="14190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7" name="Prostokąt 16"/>
            <p:cNvSpPr/>
            <p:nvPr/>
          </p:nvSpPr>
          <p:spPr>
            <a:xfrm>
              <a:off x="6358760" y="3372424"/>
              <a:ext cx="1923393" cy="14190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pole tekstowe 19"/>
            <p:cNvSpPr txBox="1"/>
            <p:nvPr/>
          </p:nvSpPr>
          <p:spPr>
            <a:xfrm>
              <a:off x="389865" y="2245270"/>
              <a:ext cx="19598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development</a:t>
              </a:r>
            </a:p>
            <a:p>
              <a:pPr algn="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tasks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21" name="pole tekstowe 20"/>
            <p:cNvSpPr txBox="1"/>
            <p:nvPr/>
          </p:nvSpPr>
          <p:spPr>
            <a:xfrm>
              <a:off x="376816" y="3641115"/>
              <a:ext cx="19728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infrastucture</a:t>
              </a:r>
            </a:p>
            <a:p>
              <a:pPr algn="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tasks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pic>
          <p:nvPicPr>
            <p:cNvPr id="22" name="Obraz 21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4529908" y="3447882"/>
              <a:ext cx="623889" cy="581025"/>
            </a:xfrm>
            <a:prstGeom prst="rect">
              <a:avLst/>
            </a:prstGeom>
          </p:spPr>
        </p:pic>
        <p:pic>
          <p:nvPicPr>
            <p:cNvPr id="23" name="Obraz 22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5451635" y="3447881"/>
              <a:ext cx="623889" cy="581025"/>
            </a:xfrm>
            <a:prstGeom prst="rect">
              <a:avLst/>
            </a:prstGeom>
          </p:spPr>
        </p:pic>
      </p:grp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449156215"/>
              </p:ext>
            </p:extLst>
          </p:nvPr>
        </p:nvGraphicFramePr>
        <p:xfrm>
          <a:off x="2220928" y="731456"/>
          <a:ext cx="4484242" cy="606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96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6922228" y="4766098"/>
            <a:ext cx="2133600" cy="273844"/>
          </a:xfrm>
        </p:spPr>
        <p:txBody>
          <a:bodyPr/>
          <a:lstStyle/>
          <a:p>
            <a:fld id="{88358C2B-B00C-8841-948E-C109552F9BB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6" name="Grupa 15"/>
          <p:cNvGrpSpPr/>
          <p:nvPr/>
        </p:nvGrpSpPr>
        <p:grpSpPr>
          <a:xfrm>
            <a:off x="381017" y="1420732"/>
            <a:ext cx="7608011" cy="3303395"/>
            <a:chOff x="381017" y="1420732"/>
            <a:chExt cx="7608011" cy="3303395"/>
          </a:xfrm>
        </p:grpSpPr>
        <p:sp>
          <p:nvSpPr>
            <p:cNvPr id="5" name="Prostokąt 4"/>
            <p:cNvSpPr/>
            <p:nvPr/>
          </p:nvSpPr>
          <p:spPr>
            <a:xfrm>
              <a:off x="2218849" y="1884235"/>
              <a:ext cx="1923393" cy="19013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rostokąt 5"/>
            <p:cNvSpPr/>
            <p:nvPr/>
          </p:nvSpPr>
          <p:spPr>
            <a:xfrm>
              <a:off x="4142242" y="1884235"/>
              <a:ext cx="1923393" cy="19013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Prostokąt 6"/>
            <p:cNvSpPr/>
            <p:nvPr/>
          </p:nvSpPr>
          <p:spPr>
            <a:xfrm>
              <a:off x="6065635" y="1884235"/>
              <a:ext cx="1923393" cy="190138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pole tekstowe 7"/>
            <p:cNvSpPr txBox="1"/>
            <p:nvPr/>
          </p:nvSpPr>
          <p:spPr>
            <a:xfrm>
              <a:off x="2786339" y="1422570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to do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9" name="pole tekstowe 8"/>
            <p:cNvSpPr txBox="1"/>
            <p:nvPr/>
          </p:nvSpPr>
          <p:spPr>
            <a:xfrm>
              <a:off x="4285965" y="1420732"/>
              <a:ext cx="17343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in progress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10" name="pole tekstowe 9"/>
            <p:cNvSpPr txBox="1"/>
            <p:nvPr/>
          </p:nvSpPr>
          <p:spPr>
            <a:xfrm>
              <a:off x="6644339" y="1422570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done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pic>
          <p:nvPicPr>
            <p:cNvPr id="11" name="Obraz 10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2346686" y="1973693"/>
              <a:ext cx="623889" cy="581025"/>
            </a:xfrm>
            <a:prstGeom prst="rect">
              <a:avLst/>
            </a:prstGeom>
          </p:spPr>
        </p:pic>
        <p:pic>
          <p:nvPicPr>
            <p:cNvPr id="12" name="Obraz 11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4333808" y="1961531"/>
              <a:ext cx="623889" cy="581025"/>
            </a:xfrm>
            <a:prstGeom prst="rect">
              <a:avLst/>
            </a:prstGeom>
          </p:spPr>
        </p:pic>
        <p:sp>
          <p:nvSpPr>
            <p:cNvPr id="13" name="Prostokąt 12"/>
            <p:cNvSpPr/>
            <p:nvPr/>
          </p:nvSpPr>
          <p:spPr>
            <a:xfrm>
              <a:off x="2218849" y="3785618"/>
              <a:ext cx="1923393" cy="9385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Prostokąt 13"/>
            <p:cNvSpPr/>
            <p:nvPr/>
          </p:nvSpPr>
          <p:spPr>
            <a:xfrm>
              <a:off x="4142242" y="3785618"/>
              <a:ext cx="1923393" cy="9385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" name="Prostokąt 14"/>
            <p:cNvSpPr/>
            <p:nvPr/>
          </p:nvSpPr>
          <p:spPr>
            <a:xfrm>
              <a:off x="6065635" y="3785618"/>
              <a:ext cx="1923393" cy="9385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7" name="pole tekstowe 16"/>
            <p:cNvSpPr txBox="1"/>
            <p:nvPr/>
          </p:nvSpPr>
          <p:spPr>
            <a:xfrm>
              <a:off x="381017" y="3961713"/>
              <a:ext cx="1724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priority line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pic>
          <p:nvPicPr>
            <p:cNvPr id="18" name="Obraz 1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051" t="3007" r="13792" b="4465"/>
            <a:stretch/>
          </p:blipFill>
          <p:spPr>
            <a:xfrm>
              <a:off x="4255370" y="3902034"/>
              <a:ext cx="623889" cy="581025"/>
            </a:xfrm>
            <a:prstGeom prst="rect">
              <a:avLst/>
            </a:prstGeom>
          </p:spPr>
        </p:pic>
        <p:pic>
          <p:nvPicPr>
            <p:cNvPr id="21" name="Obraz 20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2352076" y="2733460"/>
              <a:ext cx="623889" cy="581025"/>
            </a:xfrm>
            <a:prstGeom prst="rect">
              <a:avLst/>
            </a:prstGeom>
          </p:spPr>
        </p:pic>
        <p:pic>
          <p:nvPicPr>
            <p:cNvPr id="22" name="Obraz 21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3230770" y="1974753"/>
              <a:ext cx="623889" cy="581025"/>
            </a:xfrm>
            <a:prstGeom prst="rect">
              <a:avLst/>
            </a:prstGeom>
          </p:spPr>
        </p:pic>
      </p:grpSp>
      <p:grpSp>
        <p:nvGrpSpPr>
          <p:cNvPr id="28" name="Grupa 27"/>
          <p:cNvGrpSpPr/>
          <p:nvPr/>
        </p:nvGrpSpPr>
        <p:grpSpPr>
          <a:xfrm>
            <a:off x="2437986" y="697344"/>
            <a:ext cx="4484242" cy="606972"/>
            <a:chOff x="0" y="0"/>
            <a:chExt cx="4484242" cy="606972"/>
          </a:xfrm>
        </p:grpSpPr>
        <p:sp>
          <p:nvSpPr>
            <p:cNvPr id="29" name="Prostokąt zaokrąglony 28"/>
            <p:cNvSpPr/>
            <p:nvPr/>
          </p:nvSpPr>
          <p:spPr>
            <a:xfrm>
              <a:off x="0" y="0"/>
              <a:ext cx="4484242" cy="60697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30" name="Prostokąt 29"/>
            <p:cNvSpPr/>
            <p:nvPr/>
          </p:nvSpPr>
          <p:spPr>
            <a:xfrm>
              <a:off x="17778" y="17778"/>
              <a:ext cx="4448686" cy="5714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l-PL" sz="2600" b="1" kern="1200" smtClean="0"/>
                <a:t>PRIORITY SWIMLANE</a:t>
              </a:r>
              <a:endParaRPr lang="pl-PL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5979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18</a:t>
            </a:fld>
            <a:endParaRPr lang="en-US" dirty="0"/>
          </a:p>
        </p:txBody>
      </p:sp>
      <p:pic>
        <p:nvPicPr>
          <p:cNvPr id="1026" name="Picture 2" descr="http://www.psdgraphics.com/file/sticky-notes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5911" y="727787"/>
            <a:ext cx="3778898" cy="35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3159710" y="1231933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JIRA#256</a:t>
            </a:r>
            <a:endParaRPr lang="pl-PL" sz="16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3543932" y="1782245"/>
            <a:ext cx="2002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Task Title</a:t>
            </a:r>
            <a:endParaRPr lang="pl-PL" sz="32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3307251" y="2363335"/>
            <a:ext cx="2580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Some description and maybe details about the task itself</a:t>
            </a:r>
            <a:endParaRPr lang="pl-PL" sz="14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grpSp>
        <p:nvGrpSpPr>
          <p:cNvPr id="10" name="Grupa 9"/>
          <p:cNvGrpSpPr/>
          <p:nvPr/>
        </p:nvGrpSpPr>
        <p:grpSpPr>
          <a:xfrm>
            <a:off x="5220564" y="241729"/>
            <a:ext cx="1334103" cy="1334103"/>
            <a:chOff x="6474993" y="1278467"/>
            <a:chExt cx="1334103" cy="1334103"/>
          </a:xfrm>
        </p:grpSpPr>
        <p:sp>
          <p:nvSpPr>
            <p:cNvPr id="9" name="Elipsa 8"/>
            <p:cNvSpPr/>
            <p:nvPr/>
          </p:nvSpPr>
          <p:spPr>
            <a:xfrm>
              <a:off x="6474993" y="1278467"/>
              <a:ext cx="1334103" cy="1334103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5170" y="1454709"/>
              <a:ext cx="826778" cy="1019118"/>
            </a:xfrm>
            <a:prstGeom prst="rect">
              <a:avLst/>
            </a:prstGeom>
          </p:spPr>
        </p:pic>
      </p:grpSp>
      <p:grpSp>
        <p:nvGrpSpPr>
          <p:cNvPr id="12" name="Grupa 11"/>
          <p:cNvGrpSpPr/>
          <p:nvPr/>
        </p:nvGrpSpPr>
        <p:grpSpPr>
          <a:xfrm>
            <a:off x="2220928" y="4257694"/>
            <a:ext cx="4484242" cy="606972"/>
            <a:chOff x="0" y="0"/>
            <a:chExt cx="4484242" cy="606972"/>
          </a:xfrm>
        </p:grpSpPr>
        <p:sp>
          <p:nvSpPr>
            <p:cNvPr id="13" name="Prostokąt zaokrąglony 12"/>
            <p:cNvSpPr/>
            <p:nvPr/>
          </p:nvSpPr>
          <p:spPr>
            <a:xfrm>
              <a:off x="0" y="0"/>
              <a:ext cx="4484242" cy="60697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rostokąt 13"/>
            <p:cNvSpPr/>
            <p:nvPr/>
          </p:nvSpPr>
          <p:spPr>
            <a:xfrm>
              <a:off x="17778" y="17778"/>
              <a:ext cx="4448686" cy="57141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l-PL" sz="2600" b="1" kern="1200" smtClean="0"/>
                <a:t>CARD DESIGN</a:t>
              </a:r>
              <a:endParaRPr lang="pl-PL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883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6705170" y="4729607"/>
            <a:ext cx="2133600" cy="273844"/>
          </a:xfrm>
        </p:spPr>
        <p:txBody>
          <a:bodyPr/>
          <a:lstStyle/>
          <a:p>
            <a:fld id="{88358C2B-B00C-8841-948E-C109552F9BB4}" type="slidenum">
              <a:rPr lang="en-US" smtClean="0"/>
              <a:t>19</a:t>
            </a:fld>
            <a:endParaRPr lang="en-US" dirty="0"/>
          </a:p>
        </p:txBody>
      </p:sp>
      <p:sp>
        <p:nvSpPr>
          <p:cNvPr id="20" name="Prostokąt 19"/>
          <p:cNvSpPr/>
          <p:nvPr/>
        </p:nvSpPr>
        <p:spPr>
          <a:xfrm>
            <a:off x="1890475" y="1452586"/>
            <a:ext cx="1923393" cy="26355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Prostokąt 22"/>
          <p:cNvSpPr/>
          <p:nvPr/>
        </p:nvSpPr>
        <p:spPr>
          <a:xfrm>
            <a:off x="3813868" y="1452586"/>
            <a:ext cx="1923393" cy="26355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Prostokąt 23"/>
          <p:cNvSpPr/>
          <p:nvPr/>
        </p:nvSpPr>
        <p:spPr>
          <a:xfrm>
            <a:off x="5737261" y="1452586"/>
            <a:ext cx="1923393" cy="26355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pole tekstowe 24"/>
          <p:cNvSpPr txBox="1"/>
          <p:nvPr/>
        </p:nvSpPr>
        <p:spPr>
          <a:xfrm>
            <a:off x="2408783" y="907475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to do</a:t>
            </a:r>
            <a:endParaRPr lang="pl-PL" sz="24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sp>
        <p:nvSpPr>
          <p:cNvPr id="26" name="pole tekstowe 25"/>
          <p:cNvSpPr txBox="1"/>
          <p:nvPr/>
        </p:nvSpPr>
        <p:spPr>
          <a:xfrm>
            <a:off x="3908409" y="905637"/>
            <a:ext cx="173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in progress</a:t>
            </a:r>
            <a:endParaRPr lang="pl-PL" sz="24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sp>
        <p:nvSpPr>
          <p:cNvPr id="27" name="pole tekstowe 26"/>
          <p:cNvSpPr txBox="1"/>
          <p:nvPr/>
        </p:nvSpPr>
        <p:spPr>
          <a:xfrm>
            <a:off x="6266783" y="907475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done</a:t>
            </a:r>
            <a:endParaRPr lang="pl-PL" sz="24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pic>
        <p:nvPicPr>
          <p:cNvPr id="31" name="Obraz 30"/>
          <p:cNvPicPr>
            <a:picLocks noChangeAspect="1"/>
          </p:cNvPicPr>
          <p:nvPr/>
        </p:nvPicPr>
        <p:blipFill rotWithShape="1">
          <a:blip r:embed="rId3"/>
          <a:srcRect l="12051" t="3007" r="13792" b="4465"/>
          <a:stretch/>
        </p:blipFill>
        <p:spPr>
          <a:xfrm>
            <a:off x="1921865" y="1526048"/>
            <a:ext cx="1844738" cy="1717996"/>
          </a:xfrm>
          <a:prstGeom prst="rect">
            <a:avLst/>
          </a:prstGeom>
        </p:spPr>
      </p:pic>
      <p:sp>
        <p:nvSpPr>
          <p:cNvPr id="32" name="pole tekstowe 31"/>
          <p:cNvSpPr txBox="1"/>
          <p:nvPr/>
        </p:nvSpPr>
        <p:spPr>
          <a:xfrm>
            <a:off x="2195947" y="1900213"/>
            <a:ext cx="1358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be </a:t>
            </a:r>
          </a:p>
          <a:p>
            <a:pPr algn="ctr"/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creative!</a:t>
            </a:r>
            <a:endParaRPr lang="pl-PL" sz="24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sp>
        <p:nvSpPr>
          <p:cNvPr id="33" name="Prostokąt 32"/>
          <p:cNvSpPr/>
          <p:nvPr/>
        </p:nvSpPr>
        <p:spPr>
          <a:xfrm>
            <a:off x="3810459" y="4088161"/>
            <a:ext cx="1923393" cy="8348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pole tekstowe 33"/>
          <p:cNvSpPr txBox="1"/>
          <p:nvPr/>
        </p:nvSpPr>
        <p:spPr>
          <a:xfrm>
            <a:off x="584058" y="4264952"/>
            <a:ext cx="1224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blocked</a:t>
            </a:r>
            <a:endParaRPr lang="pl-PL" sz="24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cxnSp>
        <p:nvCxnSpPr>
          <p:cNvPr id="19" name="Łącznik prosty 18"/>
          <p:cNvCxnSpPr/>
          <p:nvPr/>
        </p:nvCxnSpPr>
        <p:spPr>
          <a:xfrm>
            <a:off x="1893884" y="3216053"/>
            <a:ext cx="5766770" cy="279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6" name="pole tekstowe 35"/>
          <p:cNvSpPr txBox="1"/>
          <p:nvPr/>
        </p:nvSpPr>
        <p:spPr>
          <a:xfrm>
            <a:off x="708914" y="3179102"/>
            <a:ext cx="1128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nice</a:t>
            </a:r>
            <a:r>
              <a:rPr lang="pl-PL" sz="2400">
                <a:latin typeface="Balsamiq Sans" panose="02000603000000000000" pitchFamily="2" charset="-18"/>
                <a:ea typeface="Balsamiq Sans" panose="02000603000000000000" pitchFamily="2" charset="-18"/>
              </a:rPr>
              <a:t> </a:t>
            </a:r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to</a:t>
            </a:r>
          </a:p>
          <a:p>
            <a:pPr algn="ctr"/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have</a:t>
            </a:r>
          </a:p>
        </p:txBody>
      </p:sp>
      <p:sp>
        <p:nvSpPr>
          <p:cNvPr id="38" name="Prostokąt 37"/>
          <p:cNvSpPr/>
          <p:nvPr/>
        </p:nvSpPr>
        <p:spPr>
          <a:xfrm>
            <a:off x="1890475" y="4088162"/>
            <a:ext cx="1923393" cy="8378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9" name="Obraz 38"/>
          <p:cNvPicPr>
            <a:picLocks noChangeAspect="1"/>
          </p:cNvPicPr>
          <p:nvPr/>
        </p:nvPicPr>
        <p:blipFill rotWithShape="1">
          <a:blip r:embed="rId3"/>
          <a:srcRect l="12051" t="3007" r="13792" b="4465"/>
          <a:stretch/>
        </p:blipFill>
        <p:spPr>
          <a:xfrm>
            <a:off x="3844718" y="1498057"/>
            <a:ext cx="1844738" cy="1717996"/>
          </a:xfrm>
          <a:prstGeom prst="rect">
            <a:avLst/>
          </a:prstGeom>
        </p:spPr>
      </p:pic>
      <p:sp>
        <p:nvSpPr>
          <p:cNvPr id="40" name="pole tekstowe 39"/>
          <p:cNvSpPr txBox="1"/>
          <p:nvPr/>
        </p:nvSpPr>
        <p:spPr>
          <a:xfrm>
            <a:off x="4248176" y="2084878"/>
            <a:ext cx="1097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kaizen</a:t>
            </a:r>
            <a:endParaRPr lang="pl-PL" sz="24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086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1508" y="807025"/>
            <a:ext cx="8484475" cy="18456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800" b="1" i="0" kern="1200">
                <a:solidFill>
                  <a:schemeClr val="tx1"/>
                </a:solidFill>
                <a:latin typeface="Proxima Nova Rg"/>
                <a:ea typeface="+mj-ea"/>
                <a:cs typeface="Proxima Nova Rg"/>
              </a:defRPr>
            </a:lvl1pPr>
          </a:lstStyle>
          <a:p>
            <a:pPr algn="ctr"/>
            <a:r>
              <a:rPr lang="pl-PL" sz="8000" smtClean="0">
                <a:solidFill>
                  <a:schemeClr val="bg1"/>
                </a:solidFill>
              </a:rPr>
              <a:t>KANBAN NINJA</a:t>
            </a:r>
          </a:p>
          <a:p>
            <a:pPr algn="ctr"/>
            <a:r>
              <a:rPr lang="ja-JP" altLang="en-US" sz="5400" smtClean="0">
                <a:solidFill>
                  <a:srgbClr val="FF0000"/>
                </a:solidFill>
              </a:rPr>
              <a:t>看板</a:t>
            </a:r>
            <a:r>
              <a:rPr lang="pl-PL" altLang="ja-JP" sz="5400" smtClean="0">
                <a:solidFill>
                  <a:srgbClr val="FF0000"/>
                </a:solidFill>
              </a:rPr>
              <a:t> </a:t>
            </a:r>
            <a:r>
              <a:rPr lang="ja-JP" altLang="en-US" sz="5400" smtClean="0">
                <a:solidFill>
                  <a:srgbClr val="FF0000"/>
                </a:solidFill>
              </a:rPr>
              <a:t>忍者</a:t>
            </a:r>
            <a:r>
              <a:rPr lang="pl-PL" altLang="ja-JP" sz="5400" smtClean="0">
                <a:solidFill>
                  <a:srgbClr val="FF0000"/>
                </a:solidFill>
              </a:rPr>
              <a:t> 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554700" y="4308149"/>
            <a:ext cx="6158089" cy="47775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roxima Nova Rg"/>
                <a:ea typeface="+mn-ea"/>
                <a:cs typeface="Proxima Nova Rg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Proxima Nova Rg"/>
                <a:ea typeface="+mn-ea"/>
                <a:cs typeface="Proxima Nova Rg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roxima Nova Rg"/>
                <a:ea typeface="+mn-ea"/>
                <a:cs typeface="Proxima Nova Rg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Proxima Nova Rg"/>
                <a:ea typeface="+mn-ea"/>
                <a:cs typeface="Proxima Nova Rg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Proxima Nova Rg"/>
                <a:ea typeface="+mn-ea"/>
                <a:cs typeface="Proxima Nova Rg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smtClean="0">
                <a:solidFill>
                  <a:schemeClr val="bg1"/>
                </a:solidFill>
              </a:rPr>
              <a:t>DARIUSZWOZNIAK.NET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498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6705170" y="4729607"/>
            <a:ext cx="2133600" cy="273844"/>
          </a:xfrm>
        </p:spPr>
        <p:txBody>
          <a:bodyPr/>
          <a:lstStyle/>
          <a:p>
            <a:fld id="{88358C2B-B00C-8841-948E-C109552F9BB4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1" name="Grupa 20"/>
          <p:cNvGrpSpPr/>
          <p:nvPr/>
        </p:nvGrpSpPr>
        <p:grpSpPr>
          <a:xfrm>
            <a:off x="392069" y="1787450"/>
            <a:ext cx="8432117" cy="1989101"/>
            <a:chOff x="898674" y="2231305"/>
            <a:chExt cx="8432117" cy="1989101"/>
          </a:xfrm>
        </p:grpSpPr>
        <p:sp>
          <p:nvSpPr>
            <p:cNvPr id="22" name="pole tekstowe 21"/>
            <p:cNvSpPr txBox="1"/>
            <p:nvPr/>
          </p:nvSpPr>
          <p:spPr>
            <a:xfrm>
              <a:off x="898674" y="2466080"/>
              <a:ext cx="843211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altLang="ja-JP" sz="3600" smtClean="0"/>
                <a:t>kai </a:t>
              </a:r>
              <a:r>
                <a:rPr lang="ja-JP" altLang="en-US" sz="3600" smtClean="0"/>
                <a:t>改</a:t>
              </a:r>
              <a:r>
                <a:rPr lang="pl-PL" altLang="ja-JP" sz="3600"/>
                <a:t>	 		</a:t>
              </a:r>
              <a:r>
                <a:rPr lang="pl-PL" altLang="ja-JP" sz="3600" smtClean="0"/>
                <a:t>	zen </a:t>
              </a:r>
              <a:r>
                <a:rPr lang="ja-JP" altLang="en-US" sz="3600" smtClean="0"/>
                <a:t>善</a:t>
              </a:r>
              <a:r>
                <a:rPr lang="pl-PL" altLang="ja-JP" sz="3600" smtClean="0"/>
                <a:t>	</a:t>
              </a:r>
              <a:r>
                <a:rPr lang="pl-PL" altLang="ja-JP" sz="3600"/>
                <a:t>			</a:t>
              </a:r>
              <a:r>
                <a:rPr lang="pl-PL" altLang="ja-JP" sz="3600" smtClean="0"/>
                <a:t>kaizen </a:t>
              </a:r>
              <a:r>
                <a:rPr lang="ja-JP" altLang="en-US" sz="3600" smtClean="0"/>
                <a:t>改</a:t>
              </a:r>
              <a:r>
                <a:rPr lang="ja-JP" altLang="en-US" sz="3600"/>
                <a:t>善</a:t>
              </a:r>
              <a:endParaRPr lang="pl-PL" altLang="ja-JP" sz="3600"/>
            </a:p>
            <a:p>
              <a:r>
                <a:rPr lang="pl-PL" altLang="ja-JP" sz="3600" i="1" smtClean="0"/>
                <a:t>change</a:t>
              </a:r>
              <a:r>
                <a:rPr lang="pl-PL" altLang="ja-JP" sz="3600"/>
                <a:t>			</a:t>
              </a:r>
              <a:r>
                <a:rPr lang="pl-PL" altLang="ja-JP" sz="3600" i="1" smtClean="0"/>
                <a:t>good</a:t>
              </a:r>
              <a:r>
                <a:rPr lang="pl-PL" altLang="ja-JP" sz="3600" i="1"/>
                <a:t>			</a:t>
              </a:r>
              <a:r>
                <a:rPr lang="pl-PL" altLang="ja-JP" sz="3600" i="1" smtClean="0"/>
                <a:t>	good change</a:t>
              </a:r>
              <a:endParaRPr lang="pl-PL" altLang="ja-JP" sz="3600" i="1"/>
            </a:p>
            <a:p>
              <a:endParaRPr lang="pl-PL" sz="3600"/>
            </a:p>
          </p:txBody>
        </p:sp>
        <p:sp>
          <p:nvSpPr>
            <p:cNvPr id="28" name="pole tekstowe 27"/>
            <p:cNvSpPr txBox="1"/>
            <p:nvPr/>
          </p:nvSpPr>
          <p:spPr>
            <a:xfrm>
              <a:off x="2566155" y="2231306"/>
              <a:ext cx="92044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1500" smtClean="0"/>
                <a:t>+</a:t>
              </a:r>
              <a:endParaRPr lang="pl-PL" sz="11500"/>
            </a:p>
          </p:txBody>
        </p:sp>
        <p:sp>
          <p:nvSpPr>
            <p:cNvPr id="29" name="pole tekstowe 28"/>
            <p:cNvSpPr txBox="1"/>
            <p:nvPr/>
          </p:nvSpPr>
          <p:spPr>
            <a:xfrm>
              <a:off x="5322959" y="2231305"/>
              <a:ext cx="92044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1500" smtClean="0"/>
                <a:t>=</a:t>
              </a:r>
              <a:endParaRPr lang="pl-PL" sz="11500"/>
            </a:p>
          </p:txBody>
        </p:sp>
      </p:grpSp>
    </p:spTree>
    <p:extLst>
      <p:ext uri="{BB962C8B-B14F-4D97-AF65-F5344CB8AC3E}">
        <p14:creationId xmlns:p14="http://schemas.microsoft.com/office/powerpoint/2010/main" val="310058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1 of 3: VISUALIZE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6705170" y="4729607"/>
            <a:ext cx="2133600" cy="273844"/>
          </a:xfrm>
        </p:spPr>
        <p:txBody>
          <a:bodyPr/>
          <a:lstStyle/>
          <a:p>
            <a:fld id="{88358C2B-B00C-8841-948E-C109552F9BB4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http://sd.keepcalm-o-matic.co.uk/i/keep-calm-and-kaizen-on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211" y="830669"/>
            <a:ext cx="3576670" cy="417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75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KANBAN PRINCIPLES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pole tekstowe 1"/>
          <p:cNvSpPr txBox="1"/>
          <p:nvPr/>
        </p:nvSpPr>
        <p:spPr>
          <a:xfrm>
            <a:off x="516135" y="1077144"/>
            <a:ext cx="785343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smtClean="0">
                <a:solidFill>
                  <a:srgbClr val="FF0000"/>
                </a:solidFill>
              </a:rPr>
              <a:t>PRINCIPLE 2 OF 3</a:t>
            </a:r>
            <a:endParaRPr lang="pl-PL" sz="4000" smtClean="0">
              <a:solidFill>
                <a:srgbClr val="FF0000"/>
              </a:solidFill>
            </a:endParaRPr>
          </a:p>
          <a:p>
            <a:pPr algn="ctr"/>
            <a:r>
              <a:rPr lang="pl-PL" sz="9600" smtClean="0"/>
              <a:t>LIMIT WORK</a:t>
            </a:r>
          </a:p>
          <a:p>
            <a:pPr algn="ctr"/>
            <a:r>
              <a:rPr lang="pl-PL" sz="9600" smtClean="0"/>
              <a:t>IN PROGRESS</a:t>
            </a:r>
            <a:endParaRPr lang="pl-PL" sz="9600"/>
          </a:p>
        </p:txBody>
      </p:sp>
    </p:spTree>
    <p:extLst>
      <p:ext uri="{BB962C8B-B14F-4D97-AF65-F5344CB8AC3E}">
        <p14:creationId xmlns:p14="http://schemas.microsoft.com/office/powerpoint/2010/main" val="526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</a:t>
            </a:r>
            <a:r>
              <a:rPr lang="pl-PL" smtClean="0"/>
              <a:t>2 </a:t>
            </a:r>
            <a:r>
              <a:rPr lang="pl-PL"/>
              <a:t>of 3: </a:t>
            </a:r>
            <a:r>
              <a:rPr lang="pl-PL" smtClean="0"/>
              <a:t>LIMIT WIP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/>
              <p:cNvSpPr txBox="1"/>
              <p:nvPr/>
            </p:nvSpPr>
            <p:spPr>
              <a:xfrm>
                <a:off x="321387" y="2625852"/>
                <a:ext cx="8440451" cy="1241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600" b="0" i="1" smtClean="0">
                          <a:latin typeface="Cambria Math" panose="02040503050406030204" pitchFamily="18" charset="0"/>
                        </a:rPr>
                        <m:t>𝐶𝑦𝑐𝑙𝑒</m:t>
                      </m:r>
                      <m:r>
                        <a:rPr lang="pl-PL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l-PL" sz="36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pl-PL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l-P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𝑊𝑜𝑟𝑘</m:t>
                          </m:r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𝑝𝑟𝑜𝑔𝑟𝑒𝑠𝑠</m:t>
                          </m:r>
                        </m:num>
                        <m:den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𝐴𝑣𝑒𝑟𝑎𝑔𝑒</m:t>
                          </m:r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𝑐𝑜𝑚𝑝𝑙𝑒𝑡𝑖𝑜𝑛</m:t>
                          </m:r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36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pl-PL" sz="3600"/>
              </a:p>
            </p:txBody>
          </p:sp>
        </mc:Choice>
        <mc:Fallback xmlns="">
          <p:sp>
            <p:nvSpPr>
              <p:cNvPr id="6" name="pole tekstow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87" y="2625852"/>
                <a:ext cx="8440451" cy="12412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ole tekstowe 6"/>
          <p:cNvSpPr txBox="1"/>
          <p:nvPr/>
        </p:nvSpPr>
        <p:spPr>
          <a:xfrm>
            <a:off x="1961073" y="1117948"/>
            <a:ext cx="4838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6000" smtClean="0"/>
              <a:t>LITTLE’S LAW</a:t>
            </a:r>
            <a:endParaRPr lang="pl-PL" sz="6000"/>
          </a:p>
        </p:txBody>
      </p:sp>
    </p:spTree>
    <p:extLst>
      <p:ext uri="{BB962C8B-B14F-4D97-AF65-F5344CB8AC3E}">
        <p14:creationId xmlns:p14="http://schemas.microsoft.com/office/powerpoint/2010/main" val="312579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6468640" y="3327388"/>
            <a:ext cx="692255" cy="6654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1"/>
          <p:cNvSpPr/>
          <p:nvPr/>
        </p:nvSpPr>
        <p:spPr>
          <a:xfrm>
            <a:off x="186592" y="3117483"/>
            <a:ext cx="349994" cy="48077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2 of 3: LIMIT WIP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/>
              <p:cNvSpPr txBox="1"/>
              <p:nvPr/>
            </p:nvSpPr>
            <p:spPr>
              <a:xfrm>
                <a:off x="129599" y="1219036"/>
                <a:ext cx="8817991" cy="1251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l-PL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12 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𝑖𝑡𝑒𝑚𝑠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𝑠𝑎𝑚𝑒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num>
                      <m:den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. 12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𝑖𝑡𝑒𝑚𝑠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</m:oMath>
                </a14:m>
                <a:r>
                  <a:rPr lang="pl-PL" sz="4800" i="1">
                    <a:latin typeface="Cambria Math" panose="02040503050406030204" pitchFamily="18" charset="0"/>
                  </a:rPr>
                  <a:t> = 1 month</a:t>
                </a:r>
              </a:p>
            </p:txBody>
          </p:sp>
        </mc:Choice>
        <mc:Fallback xmlns="">
          <p:sp>
            <p:nvSpPr>
              <p:cNvPr id="6" name="pole tekstow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99" y="1219036"/>
                <a:ext cx="8817991" cy="1251176"/>
              </a:xfrm>
              <a:prstGeom prst="rect">
                <a:avLst/>
              </a:prstGeom>
              <a:blipFill rotWithShape="0">
                <a:blip r:embed="rId3"/>
                <a:stretch>
                  <a:fillRect r="-2211"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129599" y="3048602"/>
                <a:ext cx="8923790" cy="1251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l-PL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6 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𝑖𝑡𝑒𝑚𝑠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𝑠𝑎𝑚𝑒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</m:num>
                      <m:den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. 12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𝑖𝑡𝑒𝑚𝑠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4800" b="0" i="1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</m:den>
                    </m:f>
                  </m:oMath>
                </a14:m>
                <a:r>
                  <a:rPr lang="pl-PL" sz="4800" smtClean="0"/>
                  <a:t> </a:t>
                </a:r>
                <a:r>
                  <a:rPr lang="pl-PL" sz="4800" i="1">
                    <a:latin typeface="Cambria Math" panose="02040503050406030204" pitchFamily="18" charset="0"/>
                  </a:rPr>
                  <a:t>= </a:t>
                </a:r>
                <a:r>
                  <a:rPr lang="pl-PL" sz="4800" i="1" smtClean="0">
                    <a:latin typeface="Cambria Math" panose="02040503050406030204" pitchFamily="18" charset="0"/>
                  </a:rPr>
                  <a:t> ½ month</a:t>
                </a:r>
                <a:endParaRPr lang="pl-PL" sz="48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99" y="3048602"/>
                <a:ext cx="8923790" cy="1251176"/>
              </a:xfrm>
              <a:prstGeom prst="rect">
                <a:avLst/>
              </a:prstGeom>
              <a:blipFill rotWithShape="0">
                <a:blip r:embed="rId4"/>
                <a:stretch>
                  <a:fillRect r="-2117" b="-48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2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2 of 3: LIMIT WIP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pole tekstowe 8"/>
          <p:cNvSpPr txBox="1"/>
          <p:nvPr/>
        </p:nvSpPr>
        <p:spPr>
          <a:xfrm>
            <a:off x="1301055" y="689390"/>
            <a:ext cx="6158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6000" smtClean="0"/>
              <a:t>FEEDBACK LOOP</a:t>
            </a:r>
            <a:endParaRPr lang="pl-PL" sz="6000"/>
          </a:p>
        </p:txBody>
      </p:sp>
      <p:pic>
        <p:nvPicPr>
          <p:cNvPr id="4098" name="Picture 2" descr="http://media.mediatemple.netdna-cdn.com/wp-content/uploads/2013/01/floops_loop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203" y="1670639"/>
            <a:ext cx="4231257" cy="253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Łącznik prosty ze strzałką 4"/>
          <p:cNvCxnSpPr/>
          <p:nvPr/>
        </p:nvCxnSpPr>
        <p:spPr>
          <a:xfrm>
            <a:off x="1190297" y="4335518"/>
            <a:ext cx="70550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pole tekstowe 5"/>
          <p:cNvSpPr txBox="1"/>
          <p:nvPr/>
        </p:nvSpPr>
        <p:spPr>
          <a:xfrm>
            <a:off x="7557357" y="396618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mtClean="0"/>
              <a:t>TIME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50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2 of 3: LIMIT WIP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pole tekstowe 8"/>
          <p:cNvSpPr txBox="1"/>
          <p:nvPr/>
        </p:nvSpPr>
        <p:spPr>
          <a:xfrm>
            <a:off x="1251975" y="639224"/>
            <a:ext cx="6257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6000" smtClean="0"/>
              <a:t>TASK SWITCHING</a:t>
            </a:r>
            <a:endParaRPr lang="pl-PL" sz="6000"/>
          </a:p>
        </p:txBody>
      </p:sp>
      <p:pic>
        <p:nvPicPr>
          <p:cNvPr id="7170" name="Picture 2" descr="https://wiki.ucl.ac.uk/download/attachments/20714555/switch%20cost.png?version=1&amp;modificationDate=1334415571000&amp;api=v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44" y="1510406"/>
            <a:ext cx="5501715" cy="348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73033" y="4846244"/>
            <a:ext cx="1324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700"/>
              <a:t>Source: https://wiki.ucl.ac.uk</a:t>
            </a:r>
            <a:r>
              <a:rPr lang="pl-PL" sz="700" smtClean="0"/>
              <a:t>/</a:t>
            </a:r>
            <a:endParaRPr lang="pl-PL" sz="700"/>
          </a:p>
        </p:txBody>
      </p:sp>
    </p:spTree>
    <p:extLst>
      <p:ext uri="{BB962C8B-B14F-4D97-AF65-F5344CB8AC3E}">
        <p14:creationId xmlns:p14="http://schemas.microsoft.com/office/powerpoint/2010/main" val="56857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2 of 3: LIMIT WIP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27</a:t>
            </a:fld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1007" y="1675851"/>
            <a:ext cx="4886325" cy="332422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73033" y="4846244"/>
            <a:ext cx="15039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700"/>
              <a:t>Source: </a:t>
            </a:r>
            <a:r>
              <a:rPr lang="pl-PL" sz="700" smtClean="0"/>
              <a:t>Kanban in Action, pg. 100</a:t>
            </a:r>
            <a:endParaRPr lang="pl-PL" sz="700"/>
          </a:p>
        </p:txBody>
      </p:sp>
      <p:sp>
        <p:nvSpPr>
          <p:cNvPr id="7" name="pole tekstowe 6"/>
          <p:cNvSpPr txBox="1"/>
          <p:nvPr/>
        </p:nvSpPr>
        <p:spPr>
          <a:xfrm>
            <a:off x="1251975" y="639224"/>
            <a:ext cx="62570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6000" smtClean="0"/>
              <a:t>TASK SWITCHING</a:t>
            </a:r>
            <a:endParaRPr lang="pl-PL" sz="6000"/>
          </a:p>
        </p:txBody>
      </p:sp>
      <p:sp>
        <p:nvSpPr>
          <p:cNvPr id="10" name="Objaśnienie prostokątne 9"/>
          <p:cNvSpPr/>
          <p:nvPr/>
        </p:nvSpPr>
        <p:spPr>
          <a:xfrm>
            <a:off x="329569" y="1654887"/>
            <a:ext cx="3894327" cy="791881"/>
          </a:xfrm>
          <a:prstGeom prst="wedgeRectCallout">
            <a:avLst>
              <a:gd name="adj1" fmla="val 46843"/>
              <a:gd name="adj2" fmla="val 187479"/>
            </a:avLst>
          </a:prstGeom>
          <a:solidFill>
            <a:srgbClr val="FFFF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mtClean="0">
                <a:solidFill>
                  <a:schemeClr val="tx1"/>
                </a:solidFill>
              </a:rPr>
              <a:t>With 2 things at once,</a:t>
            </a:r>
          </a:p>
          <a:p>
            <a:pPr algn="ctr"/>
            <a:r>
              <a:rPr lang="pl-PL" smtClean="0">
                <a:solidFill>
                  <a:schemeClr val="tx1"/>
                </a:solidFill>
              </a:rPr>
              <a:t>you have only 40% available time</a:t>
            </a:r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2 of 3: LIMIT WIP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28</a:t>
            </a:fld>
            <a:endParaRPr lang="en-US" dirty="0"/>
          </a:p>
        </p:txBody>
      </p:sp>
      <p:sp>
        <p:nvSpPr>
          <p:cNvPr id="16" name="pole tekstowe 15"/>
          <p:cNvSpPr txBox="1"/>
          <p:nvPr/>
        </p:nvSpPr>
        <p:spPr>
          <a:xfrm>
            <a:off x="4249213" y="1753924"/>
            <a:ext cx="524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4000" smtClean="0">
                <a:solidFill>
                  <a:srgbClr val="FF0000"/>
                </a:solidFill>
                <a:latin typeface="Balsamiq Sans" panose="02000603000000000000" pitchFamily="2" charset="-18"/>
                <a:ea typeface="Balsamiq Sans" panose="02000603000000000000" pitchFamily="2" charset="-18"/>
              </a:rPr>
              <a:t>4</a:t>
            </a:r>
            <a:endParaRPr lang="pl-PL" sz="4000">
              <a:solidFill>
                <a:srgbClr val="FF0000"/>
              </a:solidFill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grpSp>
        <p:nvGrpSpPr>
          <p:cNvPr id="5" name="Grupa 4"/>
          <p:cNvGrpSpPr/>
          <p:nvPr/>
        </p:nvGrpSpPr>
        <p:grpSpPr>
          <a:xfrm>
            <a:off x="1600695" y="1382585"/>
            <a:ext cx="5770179" cy="3351056"/>
            <a:chOff x="1600695" y="1382585"/>
            <a:chExt cx="5770179" cy="3351056"/>
          </a:xfrm>
        </p:grpSpPr>
        <p:sp>
          <p:nvSpPr>
            <p:cNvPr id="26" name="Prostokąt 25"/>
            <p:cNvSpPr/>
            <p:nvPr/>
          </p:nvSpPr>
          <p:spPr>
            <a:xfrm>
              <a:off x="1600695" y="2400345"/>
              <a:ext cx="1923393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8" name="Prostokąt 27"/>
            <p:cNvSpPr/>
            <p:nvPr/>
          </p:nvSpPr>
          <p:spPr>
            <a:xfrm>
              <a:off x="3524088" y="2400345"/>
              <a:ext cx="1923393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" name="Prostokąt 28"/>
            <p:cNvSpPr/>
            <p:nvPr/>
          </p:nvSpPr>
          <p:spPr>
            <a:xfrm>
              <a:off x="5447481" y="2400345"/>
              <a:ext cx="1923393" cy="23332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pole tekstowe 26"/>
            <p:cNvSpPr txBox="1"/>
            <p:nvPr/>
          </p:nvSpPr>
          <p:spPr>
            <a:xfrm>
              <a:off x="2119007" y="1382585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to do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32" name="pole tekstowe 31"/>
            <p:cNvSpPr txBox="1"/>
            <p:nvPr/>
          </p:nvSpPr>
          <p:spPr>
            <a:xfrm>
              <a:off x="3624237" y="1382585"/>
              <a:ext cx="17343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in progress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sp>
          <p:nvSpPr>
            <p:cNvPr id="33" name="pole tekstowe 32"/>
            <p:cNvSpPr txBox="1"/>
            <p:nvPr/>
          </p:nvSpPr>
          <p:spPr>
            <a:xfrm>
              <a:off x="5977007" y="1382585"/>
              <a:ext cx="8643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2400" smtClean="0">
                  <a:latin typeface="Balsamiq Sans" panose="02000603000000000000" pitchFamily="2" charset="-18"/>
                  <a:ea typeface="Balsamiq Sans" panose="02000603000000000000" pitchFamily="2" charset="-18"/>
                </a:rPr>
                <a:t>done</a:t>
              </a:r>
              <a:endParaRPr lang="pl-PL" sz="2400">
                <a:latin typeface="Balsamiq Sans" panose="02000603000000000000" pitchFamily="2" charset="-18"/>
                <a:ea typeface="Balsamiq Sans" panose="02000603000000000000" pitchFamily="2" charset="-18"/>
              </a:endParaRPr>
            </a:p>
          </p:txBody>
        </p:sp>
        <p:pic>
          <p:nvPicPr>
            <p:cNvPr id="42" name="Obraz 41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1679350" y="2489803"/>
              <a:ext cx="623889" cy="581025"/>
            </a:xfrm>
            <a:prstGeom prst="rect">
              <a:avLst/>
            </a:prstGeom>
          </p:spPr>
        </p:pic>
        <p:pic>
          <p:nvPicPr>
            <p:cNvPr id="43" name="Obraz 42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1679350" y="3241980"/>
              <a:ext cx="623889" cy="581025"/>
            </a:xfrm>
            <a:prstGeom prst="rect">
              <a:avLst/>
            </a:prstGeom>
          </p:spPr>
        </p:pic>
        <p:pic>
          <p:nvPicPr>
            <p:cNvPr id="44" name="Obraz 43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3666472" y="2477641"/>
              <a:ext cx="623889" cy="581025"/>
            </a:xfrm>
            <a:prstGeom prst="rect">
              <a:avLst/>
            </a:prstGeom>
          </p:spPr>
        </p:pic>
        <p:pic>
          <p:nvPicPr>
            <p:cNvPr id="45" name="Obraz 44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5589865" y="2489802"/>
              <a:ext cx="623889" cy="581025"/>
            </a:xfrm>
            <a:prstGeom prst="rect">
              <a:avLst/>
            </a:prstGeom>
          </p:spPr>
        </p:pic>
        <p:pic>
          <p:nvPicPr>
            <p:cNvPr id="24" name="Obraz 23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4416442" y="2461810"/>
              <a:ext cx="623889" cy="581025"/>
            </a:xfrm>
            <a:prstGeom prst="rect">
              <a:avLst/>
            </a:prstGeom>
          </p:spPr>
        </p:pic>
        <p:pic>
          <p:nvPicPr>
            <p:cNvPr id="25" name="Obraz 24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3666472" y="3195235"/>
              <a:ext cx="623889" cy="581025"/>
            </a:xfrm>
            <a:prstGeom prst="rect">
              <a:avLst/>
            </a:prstGeom>
          </p:spPr>
        </p:pic>
        <p:pic>
          <p:nvPicPr>
            <p:cNvPr id="30" name="Obraz 29"/>
            <p:cNvPicPr>
              <a:picLocks noChangeAspect="1"/>
            </p:cNvPicPr>
            <p:nvPr/>
          </p:nvPicPr>
          <p:blipFill rotWithShape="1">
            <a:blip r:embed="rId3"/>
            <a:srcRect l="12051" t="3007" r="13792" b="4465"/>
            <a:stretch/>
          </p:blipFill>
          <p:spPr>
            <a:xfrm>
              <a:off x="4432745" y="3195234"/>
              <a:ext cx="623889" cy="581025"/>
            </a:xfrm>
            <a:prstGeom prst="rect">
              <a:avLst/>
            </a:prstGeom>
          </p:spPr>
        </p:pic>
      </p:grpSp>
      <p:sp>
        <p:nvSpPr>
          <p:cNvPr id="19" name="pole tekstowe 18"/>
          <p:cNvSpPr txBox="1"/>
          <p:nvPr/>
        </p:nvSpPr>
        <p:spPr>
          <a:xfrm>
            <a:off x="2264977" y="1729004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4000" smtClean="0">
                <a:solidFill>
                  <a:srgbClr val="FF0000"/>
                </a:solidFill>
                <a:latin typeface="Balsamiq Sans" panose="02000603000000000000" pitchFamily="2" charset="-18"/>
                <a:ea typeface="Balsamiq Sans" panose="02000603000000000000" pitchFamily="2" charset="-18"/>
              </a:rPr>
              <a:t>10</a:t>
            </a:r>
            <a:endParaRPr lang="pl-PL" sz="4000">
              <a:solidFill>
                <a:srgbClr val="FF0000"/>
              </a:solidFill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grpSp>
        <p:nvGrpSpPr>
          <p:cNvPr id="23" name="Grupa 22"/>
          <p:cNvGrpSpPr/>
          <p:nvPr/>
        </p:nvGrpSpPr>
        <p:grpSpPr>
          <a:xfrm>
            <a:off x="2269343" y="732970"/>
            <a:ext cx="4484242" cy="606972"/>
            <a:chOff x="0" y="0"/>
            <a:chExt cx="4484242" cy="606972"/>
          </a:xfrm>
        </p:grpSpPr>
        <p:sp>
          <p:nvSpPr>
            <p:cNvPr id="31" name="Prostokąt zaokrąglony 30"/>
            <p:cNvSpPr/>
            <p:nvPr/>
          </p:nvSpPr>
          <p:spPr>
            <a:xfrm>
              <a:off x="0" y="0"/>
              <a:ext cx="4484242" cy="60697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34" name="Prostokąt 33"/>
            <p:cNvSpPr/>
            <p:nvPr/>
          </p:nvSpPr>
          <p:spPr>
            <a:xfrm>
              <a:off x="17778" y="17778"/>
              <a:ext cx="4448686" cy="57141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l-PL" sz="2600" b="1" kern="1200" smtClean="0"/>
                <a:t>WIP LIMITS PER COLUMN</a:t>
              </a:r>
              <a:endParaRPr lang="pl-PL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52333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KANBAN PRINCIPLES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pole tekstowe 1"/>
          <p:cNvSpPr txBox="1"/>
          <p:nvPr/>
        </p:nvSpPr>
        <p:spPr>
          <a:xfrm>
            <a:off x="1840537" y="1077144"/>
            <a:ext cx="520463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smtClean="0">
                <a:solidFill>
                  <a:srgbClr val="FF0000"/>
                </a:solidFill>
              </a:rPr>
              <a:t>PRINCIPLE 3 OF 3</a:t>
            </a:r>
            <a:endParaRPr lang="pl-PL" sz="4000" smtClean="0">
              <a:solidFill>
                <a:srgbClr val="FF0000"/>
              </a:solidFill>
            </a:endParaRPr>
          </a:p>
          <a:p>
            <a:pPr algn="ctr"/>
            <a:r>
              <a:rPr lang="pl-PL" sz="9600" smtClean="0"/>
              <a:t>MANAGE</a:t>
            </a:r>
          </a:p>
          <a:p>
            <a:pPr algn="ctr"/>
            <a:r>
              <a:rPr lang="pl-PL" sz="9600" smtClean="0"/>
              <a:t>FLOW</a:t>
            </a:r>
            <a:endParaRPr lang="pl-PL" sz="9600"/>
          </a:p>
        </p:txBody>
      </p:sp>
    </p:spTree>
    <p:extLst>
      <p:ext uri="{BB962C8B-B14F-4D97-AF65-F5344CB8AC3E}">
        <p14:creationId xmlns:p14="http://schemas.microsoft.com/office/powerpoint/2010/main" val="133214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Agenda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pole tekstowe 6"/>
          <p:cNvSpPr txBox="1"/>
          <p:nvPr/>
        </p:nvSpPr>
        <p:spPr>
          <a:xfrm>
            <a:off x="454129" y="1082040"/>
            <a:ext cx="3937809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/>
              <a:t>WHAT IS </a:t>
            </a:r>
            <a:r>
              <a:rPr lang="ja-JP" altLang="en-US" sz="2800"/>
              <a:t>看板</a:t>
            </a:r>
            <a:r>
              <a:rPr lang="pl-PL" altLang="ja-JP" sz="280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800"/>
              <a:t>看</a:t>
            </a:r>
            <a:r>
              <a:rPr lang="ja-JP" altLang="en-US" sz="2800" smtClean="0"/>
              <a:t>板</a:t>
            </a:r>
            <a:r>
              <a:rPr lang="pl-PL" altLang="ja-JP" sz="2800" smtClean="0"/>
              <a:t> PRINCIPLES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altLang="ja-JP" sz="2400" smtClean="0"/>
              <a:t>Visualize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altLang="ja-JP" sz="2400" smtClean="0"/>
              <a:t>Kaizen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altLang="ja-JP" sz="2400" smtClean="0"/>
              <a:t>Limit Work in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altLang="ja-JP" sz="2400" smtClean="0"/>
              <a:t>Manage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altLang="ja-JP" sz="2800" smtClean="0"/>
              <a:t>SO</a:t>
            </a:r>
            <a:r>
              <a:rPr lang="pl-PL" altLang="ja-JP" sz="2800"/>
              <a:t>... WHAT IS </a:t>
            </a:r>
            <a:r>
              <a:rPr lang="ja-JP" altLang="en-US" sz="2800"/>
              <a:t>看板</a:t>
            </a:r>
            <a:r>
              <a:rPr lang="pl-PL" altLang="ja-JP" sz="280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altLang="ja-JP" sz="2800"/>
              <a:t>MORE ABOUT </a:t>
            </a:r>
            <a:r>
              <a:rPr lang="ja-JP" altLang="en-US" sz="2800"/>
              <a:t>看</a:t>
            </a:r>
            <a:r>
              <a:rPr lang="ja-JP" altLang="en-US" sz="2800" smtClean="0"/>
              <a:t>板</a:t>
            </a:r>
            <a:endParaRPr lang="pl-PL" altLang="ja-JP" sz="28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altLang="ja-JP" sz="280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altLang="ja-JP" sz="28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800"/>
          </a:p>
        </p:txBody>
      </p:sp>
    </p:spTree>
    <p:extLst>
      <p:ext uri="{BB962C8B-B14F-4D97-AF65-F5344CB8AC3E}">
        <p14:creationId xmlns:p14="http://schemas.microsoft.com/office/powerpoint/2010/main" val="4347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KANBAN PRINCIPLE 3 of 3: MANAGE FLOW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pole tekstowe 1"/>
          <p:cNvSpPr txBox="1"/>
          <p:nvPr/>
        </p:nvSpPr>
        <p:spPr>
          <a:xfrm>
            <a:off x="640080" y="1223067"/>
            <a:ext cx="7667676" cy="292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l-PL" sz="3200" smtClean="0"/>
              <a:t>„things are produced </a:t>
            </a:r>
            <a:r>
              <a:rPr lang="pl-PL" sz="3200" b="1" smtClean="0"/>
              <a:t>only when needed”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3200" i="1" smtClean="0"/>
              <a:t>just in time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sz="3200" i="1" smtClean="0"/>
              <a:t>no more, no less</a:t>
            </a:r>
            <a:endParaRPr lang="pl-PL" sz="3200" i="1"/>
          </a:p>
        </p:txBody>
      </p:sp>
    </p:spTree>
    <p:extLst>
      <p:ext uri="{BB962C8B-B14F-4D97-AF65-F5344CB8AC3E}">
        <p14:creationId xmlns:p14="http://schemas.microsoft.com/office/powerpoint/2010/main" val="112688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3 of 3: MANAGE FLOW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906780" y="1140460"/>
            <a:ext cx="5950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b="1" smtClean="0"/>
              <a:t>Eliminate waste</a:t>
            </a:r>
            <a:r>
              <a:rPr lang="pl-PL" sz="3600" smtClean="0"/>
              <a:t>.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smtClean="0"/>
              <a:t>Partially done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smtClean="0"/>
              <a:t>Delays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smtClean="0"/>
              <a:t>Extra (not needed)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smtClean="0"/>
              <a:t>Task switching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600" smtClean="0"/>
              <a:t>Defects</a:t>
            </a:r>
          </a:p>
        </p:txBody>
      </p:sp>
    </p:spTree>
    <p:extLst>
      <p:ext uri="{BB962C8B-B14F-4D97-AF65-F5344CB8AC3E}">
        <p14:creationId xmlns:p14="http://schemas.microsoft.com/office/powerpoint/2010/main" val="315495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KANBAN PRINCIPLE 3 of 3: MANAGE FLOW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pole tekstowe 1"/>
          <p:cNvSpPr txBox="1"/>
          <p:nvPr/>
        </p:nvSpPr>
        <p:spPr>
          <a:xfrm>
            <a:off x="563880" y="1229466"/>
            <a:ext cx="8274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smtClean="0"/>
              <a:t>„</a:t>
            </a:r>
            <a:r>
              <a:rPr lang="pl-PL" sz="3200" b="1" smtClean="0"/>
              <a:t>avoiding unnecessary costs </a:t>
            </a:r>
            <a:r>
              <a:rPr lang="pl-PL" sz="3200" smtClean="0"/>
              <a:t>could be more profitable than </a:t>
            </a:r>
            <a:r>
              <a:rPr lang="pl-PL" sz="3200" b="1" smtClean="0"/>
              <a:t>increasing sales</a:t>
            </a:r>
            <a:r>
              <a:rPr lang="pl-PL" sz="3200" smtClean="0"/>
              <a:t>”</a:t>
            </a:r>
            <a:endParaRPr lang="pl-PL" sz="3200" i="1"/>
          </a:p>
        </p:txBody>
      </p:sp>
      <p:pic>
        <p:nvPicPr>
          <p:cNvPr id="1026" name="Picture 2" descr="http://upload.wikimedia.org/wikipedia/commons/thumb/9/95/Benjamin-Franklin-U.S.-%24100-bill.jpg/220px-Benjamin-Franklin-U.S.-%24100-bi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700" y="2684277"/>
            <a:ext cx="1850249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54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870524"/>
            <a:ext cx="9144000" cy="38919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800" b="1" i="0" kern="1200">
                <a:solidFill>
                  <a:schemeClr val="tx1"/>
                </a:solidFill>
                <a:latin typeface="Proxima Nova Rg"/>
                <a:ea typeface="+mj-ea"/>
                <a:cs typeface="Proxima Nova Rg"/>
              </a:defRPr>
            </a:lvl1pPr>
          </a:lstStyle>
          <a:p>
            <a:pPr algn="ctr"/>
            <a:r>
              <a:rPr lang="pl-PL" sz="8800" smtClean="0">
                <a:solidFill>
                  <a:schemeClr val="bg1"/>
                </a:solidFill>
              </a:rPr>
              <a:t>SO…</a:t>
            </a:r>
          </a:p>
          <a:p>
            <a:pPr algn="ctr"/>
            <a:r>
              <a:rPr lang="pl-PL" sz="8800" smtClean="0">
                <a:solidFill>
                  <a:schemeClr val="bg1"/>
                </a:solidFill>
              </a:rPr>
              <a:t>WHAT IS </a:t>
            </a:r>
            <a:r>
              <a:rPr lang="ja-JP" altLang="en-US" sz="8800" smtClean="0">
                <a:solidFill>
                  <a:schemeClr val="bg1"/>
                </a:solidFill>
              </a:rPr>
              <a:t>看板</a:t>
            </a:r>
            <a:r>
              <a:rPr lang="pl-PL" sz="8800" smtClean="0">
                <a:solidFill>
                  <a:schemeClr val="bg1"/>
                </a:solidFill>
              </a:rPr>
              <a:t>?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72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SO... WHAT IS KANBAN?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505607" y="920727"/>
            <a:ext cx="6251027" cy="10156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6000" smtClean="0"/>
              <a:t>BOARD</a:t>
            </a:r>
          </a:p>
        </p:txBody>
      </p:sp>
      <p:sp>
        <p:nvSpPr>
          <p:cNvPr id="7" name="Prostokąt 25"/>
          <p:cNvSpPr/>
          <p:nvPr/>
        </p:nvSpPr>
        <p:spPr>
          <a:xfrm>
            <a:off x="1789051" y="2597652"/>
            <a:ext cx="1923393" cy="23332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27"/>
          <p:cNvSpPr/>
          <p:nvPr/>
        </p:nvSpPr>
        <p:spPr>
          <a:xfrm>
            <a:off x="3712444" y="2597652"/>
            <a:ext cx="1923393" cy="23332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28"/>
          <p:cNvSpPr/>
          <p:nvPr/>
        </p:nvSpPr>
        <p:spPr>
          <a:xfrm>
            <a:off x="5635837" y="2597652"/>
            <a:ext cx="1923393" cy="23332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26"/>
          <p:cNvSpPr txBox="1"/>
          <p:nvPr/>
        </p:nvSpPr>
        <p:spPr>
          <a:xfrm>
            <a:off x="2307359" y="2135987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to do</a:t>
            </a:r>
            <a:endParaRPr lang="pl-PL" sz="24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sp>
        <p:nvSpPr>
          <p:cNvPr id="11" name="pole tekstowe 31"/>
          <p:cNvSpPr txBox="1"/>
          <p:nvPr/>
        </p:nvSpPr>
        <p:spPr>
          <a:xfrm>
            <a:off x="3806985" y="2134149"/>
            <a:ext cx="1734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in progress</a:t>
            </a:r>
            <a:endParaRPr lang="pl-PL" sz="24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sp>
        <p:nvSpPr>
          <p:cNvPr id="12" name="pole tekstowe 32"/>
          <p:cNvSpPr txBox="1"/>
          <p:nvPr/>
        </p:nvSpPr>
        <p:spPr>
          <a:xfrm>
            <a:off x="6165359" y="2135987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400" smtClean="0">
                <a:latin typeface="Balsamiq Sans" panose="02000603000000000000" pitchFamily="2" charset="-18"/>
                <a:ea typeface="Balsamiq Sans" panose="02000603000000000000" pitchFamily="2" charset="-18"/>
              </a:rPr>
              <a:t>done</a:t>
            </a:r>
            <a:endParaRPr lang="pl-PL" sz="2400">
              <a:latin typeface="Balsamiq Sans" panose="02000603000000000000" pitchFamily="2" charset="-18"/>
              <a:ea typeface="Balsamiq Sans" panose="02000603000000000000" pitchFamily="2" charset="-18"/>
            </a:endParaRPr>
          </a:p>
        </p:txBody>
      </p:sp>
      <p:pic>
        <p:nvPicPr>
          <p:cNvPr id="13" name="Obraz 41"/>
          <p:cNvPicPr>
            <a:picLocks noChangeAspect="1"/>
          </p:cNvPicPr>
          <p:nvPr/>
        </p:nvPicPr>
        <p:blipFill rotWithShape="1">
          <a:blip r:embed="rId2"/>
          <a:srcRect l="12051" t="3007" r="13792" b="4465"/>
          <a:stretch/>
        </p:blipFill>
        <p:spPr>
          <a:xfrm>
            <a:off x="1867706" y="2687110"/>
            <a:ext cx="623889" cy="581025"/>
          </a:xfrm>
          <a:prstGeom prst="rect">
            <a:avLst/>
          </a:prstGeom>
        </p:spPr>
      </p:pic>
      <p:pic>
        <p:nvPicPr>
          <p:cNvPr id="14" name="Obraz 42"/>
          <p:cNvPicPr>
            <a:picLocks noChangeAspect="1"/>
          </p:cNvPicPr>
          <p:nvPr/>
        </p:nvPicPr>
        <p:blipFill rotWithShape="1">
          <a:blip r:embed="rId2"/>
          <a:srcRect l="12051" t="3007" r="13792" b="4465"/>
          <a:stretch/>
        </p:blipFill>
        <p:spPr>
          <a:xfrm>
            <a:off x="1867706" y="3439287"/>
            <a:ext cx="623889" cy="581025"/>
          </a:xfrm>
          <a:prstGeom prst="rect">
            <a:avLst/>
          </a:prstGeom>
        </p:spPr>
      </p:pic>
      <p:pic>
        <p:nvPicPr>
          <p:cNvPr id="15" name="Obraz 43"/>
          <p:cNvPicPr>
            <a:picLocks noChangeAspect="1"/>
          </p:cNvPicPr>
          <p:nvPr/>
        </p:nvPicPr>
        <p:blipFill rotWithShape="1">
          <a:blip r:embed="rId2"/>
          <a:srcRect l="12051" t="3007" r="13792" b="4465"/>
          <a:stretch/>
        </p:blipFill>
        <p:spPr>
          <a:xfrm>
            <a:off x="3854828" y="2674948"/>
            <a:ext cx="623889" cy="581025"/>
          </a:xfrm>
          <a:prstGeom prst="rect">
            <a:avLst/>
          </a:prstGeom>
        </p:spPr>
      </p:pic>
      <p:pic>
        <p:nvPicPr>
          <p:cNvPr id="16" name="Obraz 44"/>
          <p:cNvPicPr>
            <a:picLocks noChangeAspect="1"/>
          </p:cNvPicPr>
          <p:nvPr/>
        </p:nvPicPr>
        <p:blipFill rotWithShape="1">
          <a:blip r:embed="rId2"/>
          <a:srcRect l="12051" t="3007" r="13792" b="4465"/>
          <a:stretch/>
        </p:blipFill>
        <p:spPr>
          <a:xfrm>
            <a:off x="5778221" y="2687109"/>
            <a:ext cx="623889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5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SO... WHAT IS KANBAN?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505607" y="920727"/>
            <a:ext cx="6251027" cy="10156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6000" smtClean="0"/>
              <a:t>3 RULES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50935948"/>
              </p:ext>
            </p:extLst>
          </p:nvPr>
        </p:nvGraphicFramePr>
        <p:xfrm>
          <a:off x="938217" y="2242833"/>
          <a:ext cx="7417675" cy="2345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258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04A994-1496-40C7-A04F-934A9F0B61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D804A994-1496-40C7-A04F-934A9F0B61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794405-3129-4E8C-AC3B-D74C79AFC8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F5794405-3129-4E8C-AC3B-D74C79AFC8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621291C-A894-4223-ACAF-BA9AEC48C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B621291C-A894-4223-ACAF-BA9AEC48C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SO... WHAT IS KANBAN?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505607" y="920727"/>
            <a:ext cx="6251027" cy="10156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6000" smtClean="0"/>
              <a:t>APPLIES TO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258695567"/>
              </p:ext>
            </p:extLst>
          </p:nvPr>
        </p:nvGraphicFramePr>
        <p:xfrm>
          <a:off x="1166647" y="2228850"/>
          <a:ext cx="6928946" cy="2374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2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2E392C7-7FCA-402A-BB8C-73B590E39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D2E392C7-7FCA-402A-BB8C-73B590E39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8AD740D-437F-45F8-AEF3-6298A39A27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88AD740D-437F-45F8-AEF3-6298A39A27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A990477-798B-4F31-97DC-B3C4D7DE4F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DA990477-798B-4F31-97DC-B3C4D7DE4F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C6A10C6-8955-4D97-99F9-AC01E9360F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8C6A10C6-8955-4D97-99F9-AC01E9360F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0DB492D-7302-4282-8380-E81C80DC3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50DB492D-7302-4282-8380-E81C80DC38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A71148D-969C-45B5-8D46-12D3C9725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6A71148D-969C-45B5-8D46-12D3C97258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SO... WHAT IS KANBAN?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392069" y="1683418"/>
            <a:ext cx="8446701" cy="20005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altLang="ja-JP" sz="4400" smtClean="0"/>
              <a:t>KANBAN IS A</a:t>
            </a:r>
            <a:endParaRPr lang="pl-PL" sz="9600" smtClean="0"/>
          </a:p>
          <a:p>
            <a:pPr algn="ctr"/>
            <a:r>
              <a:rPr lang="pl-PL" sz="8000" b="1" smtClean="0"/>
              <a:t>META-PROCESS</a:t>
            </a:r>
            <a:endParaRPr lang="pl-PL" sz="8000" b="1"/>
          </a:p>
        </p:txBody>
      </p:sp>
    </p:spTree>
    <p:extLst>
      <p:ext uri="{BB962C8B-B14F-4D97-AF65-F5344CB8AC3E}">
        <p14:creationId xmlns:p14="http://schemas.microsoft.com/office/powerpoint/2010/main" val="410441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88900" y="692723"/>
            <a:ext cx="9144000" cy="29267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800" b="1" i="0" kern="1200">
                <a:solidFill>
                  <a:schemeClr val="tx1"/>
                </a:solidFill>
                <a:latin typeface="Proxima Nova Rg"/>
                <a:ea typeface="+mj-ea"/>
                <a:cs typeface="Proxima Nova Rg"/>
              </a:defRPr>
            </a:lvl1pPr>
          </a:lstStyle>
          <a:p>
            <a:pPr algn="ctr"/>
            <a:r>
              <a:rPr lang="pl-PL" sz="9600" smtClean="0">
                <a:solidFill>
                  <a:schemeClr val="bg1"/>
                </a:solidFill>
              </a:rPr>
              <a:t>MORE ABOUT</a:t>
            </a:r>
          </a:p>
          <a:p>
            <a:pPr algn="ctr"/>
            <a:r>
              <a:rPr lang="ja-JP" altLang="en-US" sz="16600">
                <a:solidFill>
                  <a:schemeClr val="bg1"/>
                </a:solidFill>
              </a:rPr>
              <a:t>看板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0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ONLINE TOOLS: TRELLO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39</a:t>
            </a:fld>
            <a:endParaRPr lang="en-US" dirty="0"/>
          </a:p>
        </p:txBody>
      </p:sp>
      <p:pic>
        <p:nvPicPr>
          <p:cNvPr id="2050" name="Picture 2" descr="http://productmanager.pl/wp-content/uploads/2014/05/trello-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69" y="714594"/>
            <a:ext cx="7647031" cy="430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2608" y="383638"/>
            <a:ext cx="8484475" cy="41756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800" b="1" i="0" kern="1200">
                <a:solidFill>
                  <a:schemeClr val="tx1"/>
                </a:solidFill>
                <a:latin typeface="Proxima Nova Rg"/>
                <a:ea typeface="+mj-ea"/>
                <a:cs typeface="Proxima Nova Rg"/>
              </a:defRPr>
            </a:lvl1pPr>
          </a:lstStyle>
          <a:p>
            <a:pPr algn="ctr"/>
            <a:r>
              <a:rPr lang="pl-PL" sz="13800">
                <a:solidFill>
                  <a:schemeClr val="bg1"/>
                </a:solidFill>
              </a:rPr>
              <a:t>WHAT </a:t>
            </a:r>
            <a:r>
              <a:rPr lang="pl-PL" sz="13800" smtClean="0">
                <a:solidFill>
                  <a:schemeClr val="bg1"/>
                </a:solidFill>
              </a:rPr>
              <a:t>IS</a:t>
            </a:r>
          </a:p>
          <a:p>
            <a:pPr algn="ctr"/>
            <a:r>
              <a:rPr lang="ja-JP" altLang="en-US" sz="13800" smtClean="0">
                <a:solidFill>
                  <a:schemeClr val="bg1"/>
                </a:solidFill>
              </a:rPr>
              <a:t>看</a:t>
            </a:r>
            <a:r>
              <a:rPr lang="ja-JP" altLang="en-US" sz="13800">
                <a:solidFill>
                  <a:schemeClr val="bg1"/>
                </a:solidFill>
              </a:rPr>
              <a:t>板</a:t>
            </a:r>
            <a:r>
              <a:rPr lang="pl-PL" altLang="ja-JP" sz="1380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27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ONLINE TOOLS: KANBANFLOW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40</a:t>
            </a:fld>
            <a:endParaRPr lang="en-US" dirty="0"/>
          </a:p>
        </p:txBody>
      </p:sp>
      <p:pic>
        <p:nvPicPr>
          <p:cNvPr id="3074" name="Picture 2" descr="http://i.ytimg.com/vi/VfFkjqBtwTg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3" b="5533"/>
          <a:stretch/>
        </p:blipFill>
        <p:spPr bwMode="auto">
          <a:xfrm>
            <a:off x="288185" y="852698"/>
            <a:ext cx="8550585" cy="402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1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ONLINE TOOLS: LEANKIT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41</a:t>
            </a:fld>
            <a:endParaRPr lang="en-US" dirty="0"/>
          </a:p>
        </p:txBody>
      </p:sp>
      <p:pic>
        <p:nvPicPr>
          <p:cNvPr id="4098" name="Picture 2" descr="Work Together Be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17" y="726096"/>
            <a:ext cx="6604353" cy="42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4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RESOURCES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42</a:t>
            </a:fld>
            <a:endParaRPr lang="en-US" dirty="0"/>
          </a:p>
        </p:txBody>
      </p:sp>
      <p:pic>
        <p:nvPicPr>
          <p:cNvPr id="5122" name="Picture 2" descr="clip_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07" y="741176"/>
            <a:ext cx="2828925" cy="421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38" y="686408"/>
            <a:ext cx="3409248" cy="4329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5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WANT TO KNOW MORE?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2"/>
          <a:srcRect t="16318"/>
          <a:stretch/>
        </p:blipFill>
        <p:spPr>
          <a:xfrm>
            <a:off x="228600" y="1587499"/>
            <a:ext cx="7010400" cy="304482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228600" y="1185758"/>
            <a:ext cx="422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smtClean="0">
                <a:solidFill>
                  <a:srgbClr val="FF0000"/>
                </a:solidFill>
              </a:rPr>
              <a:t>SABRE.PL/CAREERS  </a:t>
            </a:r>
            <a:endParaRPr lang="pl-PL" sz="3200" b="1">
              <a:solidFill>
                <a:srgbClr val="FF0000"/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7400" y="147814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692320"/>
            <a:ext cx="9144000" cy="32125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800" b="1" i="0" kern="1200">
                <a:solidFill>
                  <a:schemeClr val="tx1"/>
                </a:solidFill>
                <a:latin typeface="Proxima Nova Rg"/>
                <a:ea typeface="+mj-ea"/>
                <a:cs typeface="Proxima Nova Rg"/>
              </a:defRPr>
            </a:lvl1pPr>
          </a:lstStyle>
          <a:p>
            <a:pPr algn="ctr"/>
            <a:r>
              <a:rPr lang="pl-PL" sz="23900" smtClean="0">
                <a:solidFill>
                  <a:schemeClr val="bg1"/>
                </a:solidFill>
              </a:rPr>
              <a:t>Q&amp;A</a:t>
            </a:r>
            <a:endParaRPr lang="pl-PL" sz="239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1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711774"/>
            <a:ext cx="9144000" cy="32125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800" b="1" i="0" kern="1200">
                <a:solidFill>
                  <a:schemeClr val="tx1"/>
                </a:solidFill>
                <a:latin typeface="Proxima Nova Rg"/>
                <a:ea typeface="+mj-ea"/>
                <a:cs typeface="Proxima Nova Rg"/>
              </a:defRPr>
            </a:lvl1pPr>
          </a:lstStyle>
          <a:p>
            <a:pPr algn="ctr"/>
            <a:r>
              <a:rPr lang="pl-PL" sz="11500" smtClean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ja-JP" altLang="en-US" sz="4800" b="0" smtClean="0">
                <a:solidFill>
                  <a:srgbClr val="FF0000"/>
                </a:solidFill>
              </a:rPr>
              <a:t>どうもありがとう</a:t>
            </a:r>
            <a:endParaRPr lang="pl-PL" sz="4800" smtClean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607255" y="3685197"/>
            <a:ext cx="6158089" cy="81980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roxima Nova Rg"/>
                <a:ea typeface="+mn-ea"/>
                <a:cs typeface="Proxima Nova Rg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Proxima Nova Rg"/>
                <a:ea typeface="+mn-ea"/>
                <a:cs typeface="Proxima Nova Rg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roxima Nova Rg"/>
                <a:ea typeface="+mn-ea"/>
                <a:cs typeface="Proxima Nova Rg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Proxima Nova Rg"/>
                <a:ea typeface="+mn-ea"/>
                <a:cs typeface="Proxima Nova Rg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Proxima Nova Rg"/>
                <a:ea typeface="+mn-ea"/>
                <a:cs typeface="Proxima Nova Rg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400" b="1" smtClean="0">
                <a:solidFill>
                  <a:schemeClr val="bg1"/>
                </a:solidFill>
              </a:rPr>
              <a:t>DARIUSZ.WOZNIAK@SABRE.COM</a:t>
            </a:r>
          </a:p>
          <a:p>
            <a:pPr marL="0" indent="0" algn="ctr">
              <a:buNone/>
            </a:pPr>
            <a:r>
              <a:rPr lang="pl-PL" sz="2400" b="1" smtClean="0">
                <a:solidFill>
                  <a:schemeClr val="bg1"/>
                </a:solidFill>
              </a:rPr>
              <a:t>DARIUSZWOZNIAK.NET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7840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WHAT IS </a:t>
            </a:r>
            <a:r>
              <a:rPr lang="ja-JP" altLang="en-US" smtClean="0"/>
              <a:t>看</a:t>
            </a:r>
            <a:r>
              <a:rPr lang="ja-JP" altLang="en-US"/>
              <a:t>板</a:t>
            </a:r>
            <a:r>
              <a:rPr lang="pl-PL" altLang="ja-JP" smtClean="0"/>
              <a:t>?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9" name="Grupa 8"/>
          <p:cNvGrpSpPr/>
          <p:nvPr/>
        </p:nvGrpSpPr>
        <p:grpSpPr>
          <a:xfrm>
            <a:off x="392069" y="1787450"/>
            <a:ext cx="8267007" cy="1989101"/>
            <a:chOff x="898674" y="2231305"/>
            <a:chExt cx="8267007" cy="1989101"/>
          </a:xfrm>
        </p:grpSpPr>
        <p:sp>
          <p:nvSpPr>
            <p:cNvPr id="8" name="pole tekstowe 7"/>
            <p:cNvSpPr txBox="1"/>
            <p:nvPr/>
          </p:nvSpPr>
          <p:spPr>
            <a:xfrm>
              <a:off x="898674" y="2466080"/>
              <a:ext cx="826700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altLang="ja-JP" sz="3600" smtClean="0"/>
                <a:t>kan	</a:t>
              </a:r>
              <a:r>
                <a:rPr lang="ja-JP" altLang="en-US" sz="3600" smtClean="0"/>
                <a:t>看</a:t>
              </a:r>
              <a:r>
                <a:rPr lang="pl-PL" altLang="ja-JP" sz="3600" smtClean="0"/>
                <a:t> </a:t>
              </a:r>
              <a:r>
                <a:rPr lang="pl-PL" altLang="ja-JP" sz="3600"/>
                <a:t>	 		</a:t>
              </a:r>
              <a:r>
                <a:rPr lang="pl-PL" altLang="ja-JP" sz="3600" smtClean="0"/>
                <a:t>ban	</a:t>
              </a:r>
              <a:r>
                <a:rPr lang="ja-JP" altLang="en-US" sz="3600" smtClean="0"/>
                <a:t>板</a:t>
              </a:r>
              <a:r>
                <a:rPr lang="pl-PL" altLang="ja-JP" sz="3600"/>
                <a:t>			</a:t>
              </a:r>
              <a:r>
                <a:rPr lang="pl-PL" altLang="ja-JP" sz="3600" smtClean="0"/>
                <a:t>kanban </a:t>
              </a:r>
              <a:r>
                <a:rPr lang="ja-JP" altLang="en-US" sz="3600"/>
                <a:t>看板</a:t>
              </a:r>
              <a:endParaRPr lang="pl-PL" altLang="ja-JP" sz="3600"/>
            </a:p>
            <a:p>
              <a:r>
                <a:rPr lang="pl-PL" altLang="ja-JP" sz="3600" i="1" smtClean="0"/>
                <a:t>visual</a:t>
              </a:r>
              <a:r>
                <a:rPr lang="pl-PL" altLang="ja-JP" sz="3600"/>
                <a:t>			</a:t>
              </a:r>
              <a:r>
                <a:rPr lang="pl-PL" altLang="ja-JP" sz="3600" smtClean="0"/>
                <a:t>	</a:t>
              </a:r>
              <a:r>
                <a:rPr lang="pl-PL" altLang="ja-JP" sz="3600" i="1" smtClean="0"/>
                <a:t>card</a:t>
              </a:r>
              <a:r>
                <a:rPr lang="pl-PL" altLang="ja-JP" sz="3600" i="1"/>
                <a:t>			</a:t>
              </a:r>
              <a:r>
                <a:rPr lang="pl-PL" altLang="ja-JP" sz="3600" i="1" smtClean="0"/>
                <a:t>		visual </a:t>
              </a:r>
              <a:r>
                <a:rPr lang="pl-PL" altLang="ja-JP" sz="3600" i="1"/>
                <a:t>card</a:t>
              </a:r>
            </a:p>
            <a:p>
              <a:endParaRPr lang="pl-PL" sz="3600"/>
            </a:p>
          </p:txBody>
        </p:sp>
        <p:sp>
          <p:nvSpPr>
            <p:cNvPr id="5" name="pole tekstowe 4"/>
            <p:cNvSpPr txBox="1"/>
            <p:nvPr/>
          </p:nvSpPr>
          <p:spPr>
            <a:xfrm>
              <a:off x="2566155" y="2231306"/>
              <a:ext cx="92044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1500" smtClean="0"/>
                <a:t>+</a:t>
              </a:r>
              <a:endParaRPr lang="pl-PL" sz="11500"/>
            </a:p>
          </p:txBody>
        </p:sp>
        <p:sp>
          <p:nvSpPr>
            <p:cNvPr id="6" name="pole tekstowe 5"/>
            <p:cNvSpPr txBox="1"/>
            <p:nvPr/>
          </p:nvSpPr>
          <p:spPr>
            <a:xfrm>
              <a:off x="5322959" y="2231305"/>
              <a:ext cx="92044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1500" smtClean="0"/>
                <a:t>=</a:t>
              </a:r>
              <a:endParaRPr lang="pl-PL" sz="11500"/>
            </a:p>
          </p:txBody>
        </p:sp>
      </p:grpSp>
    </p:spTree>
    <p:extLst>
      <p:ext uri="{BB962C8B-B14F-4D97-AF65-F5344CB8AC3E}">
        <p14:creationId xmlns:p14="http://schemas.microsoft.com/office/powerpoint/2010/main" val="316163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88" y="679048"/>
            <a:ext cx="5862589" cy="43788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WHAT IS </a:t>
            </a:r>
            <a:r>
              <a:rPr lang="ja-JP" altLang="en-US"/>
              <a:t>看板</a:t>
            </a:r>
            <a:r>
              <a:rPr lang="pl-PL" altLang="ja-JP"/>
              <a:t>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2608" y="1732478"/>
            <a:ext cx="8484475" cy="18456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800" b="1" i="0" kern="1200">
                <a:solidFill>
                  <a:schemeClr val="tx1"/>
                </a:solidFill>
                <a:latin typeface="Proxima Nova Rg"/>
                <a:ea typeface="+mj-ea"/>
                <a:cs typeface="Proxima Nova Rg"/>
              </a:defRPr>
            </a:lvl1pPr>
          </a:lstStyle>
          <a:p>
            <a:pPr algn="ctr"/>
            <a:r>
              <a:rPr lang="ja-JP" altLang="en-US" sz="8000" smtClean="0">
                <a:solidFill>
                  <a:schemeClr val="bg1"/>
                </a:solidFill>
              </a:rPr>
              <a:t>看板</a:t>
            </a:r>
            <a:r>
              <a:rPr lang="pl-PL" altLang="ja-JP" sz="8000" smtClean="0">
                <a:solidFill>
                  <a:schemeClr val="bg1"/>
                </a:solidFill>
              </a:rPr>
              <a:t> PRINCIPLES</a:t>
            </a:r>
            <a:endParaRPr lang="pl-PL" altLang="ja-JP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7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KANBAN PRINCIPLES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pole tekstowe 1"/>
          <p:cNvSpPr txBox="1"/>
          <p:nvPr/>
        </p:nvSpPr>
        <p:spPr>
          <a:xfrm>
            <a:off x="1424540" y="1620963"/>
            <a:ext cx="599401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2800" smtClean="0">
                <a:solidFill>
                  <a:srgbClr val="FF0000"/>
                </a:solidFill>
              </a:rPr>
              <a:t>PRINCIPLE 1 OF 3</a:t>
            </a:r>
            <a:endParaRPr lang="pl-PL" sz="4000" smtClean="0">
              <a:solidFill>
                <a:srgbClr val="FF0000"/>
              </a:solidFill>
            </a:endParaRPr>
          </a:p>
          <a:p>
            <a:pPr algn="ctr"/>
            <a:r>
              <a:rPr lang="pl-PL" sz="9600" smtClean="0"/>
              <a:t>VISUALIZE</a:t>
            </a:r>
            <a:endParaRPr lang="pl-PL" sz="9600"/>
          </a:p>
        </p:txBody>
      </p:sp>
    </p:spTree>
    <p:extLst>
      <p:ext uri="{BB962C8B-B14F-4D97-AF65-F5344CB8AC3E}">
        <p14:creationId xmlns:p14="http://schemas.microsoft.com/office/powerpoint/2010/main" val="27676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KANBAN PRINCIPLE 1 of 3: VISUALIZE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58C2B-B00C-8841-948E-C109552F9BB4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24" y="757052"/>
            <a:ext cx="7222479" cy="40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6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ysClr val="window" lastClr="FFFFFF"/>
      </a:lt1>
      <a:dk2>
        <a:srgbClr val="343434"/>
      </a:dk2>
      <a:lt2>
        <a:srgbClr val="FFFFFF"/>
      </a:lt2>
      <a:accent1>
        <a:srgbClr val="E50000"/>
      </a:accent1>
      <a:accent2>
        <a:srgbClr val="349CFF"/>
      </a:accent2>
      <a:accent3>
        <a:srgbClr val="22BD5E"/>
      </a:accent3>
      <a:accent4>
        <a:srgbClr val="F79A00"/>
      </a:accent4>
      <a:accent5>
        <a:srgbClr val="FFFFFF"/>
      </a:accent5>
      <a:accent6>
        <a:srgbClr val="FFFFFF"/>
      </a:accent6>
      <a:hlink>
        <a:srgbClr val="D80022"/>
      </a:hlink>
      <a:folHlink>
        <a:srgbClr val="8F1415"/>
      </a:folHlink>
    </a:clrScheme>
    <a:fontScheme name="Sabre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2">
    <a:dk1>
      <a:srgbClr val="000000"/>
    </a:dk1>
    <a:lt1>
      <a:sysClr val="window" lastClr="FFFFFF"/>
    </a:lt1>
    <a:dk2>
      <a:srgbClr val="343434"/>
    </a:dk2>
    <a:lt2>
      <a:srgbClr val="FFFFFF"/>
    </a:lt2>
    <a:accent1>
      <a:srgbClr val="E50000"/>
    </a:accent1>
    <a:accent2>
      <a:srgbClr val="349CFF"/>
    </a:accent2>
    <a:accent3>
      <a:srgbClr val="22BD5E"/>
    </a:accent3>
    <a:accent4>
      <a:srgbClr val="F79A00"/>
    </a:accent4>
    <a:accent5>
      <a:srgbClr val="FFFFFF"/>
    </a:accent5>
    <a:accent6>
      <a:srgbClr val="FFFFFF"/>
    </a:accent6>
    <a:hlink>
      <a:srgbClr val="D80022"/>
    </a:hlink>
    <a:folHlink>
      <a:srgbClr val="8F141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Data_x0020_Classification xmlns="9b4ca1ea-5fde-4d6d-bb12-7bca66b28d40">Private</Data_x0020_Classification>
    <_dlc_DocId xmlns="9b4ca1ea-5fde-4d6d-bb12-7bca66b28d40">P76ZSYCKSJRT-831-487</_dlc_DocId>
    <_dlc_DocIdUrl xmlns="9b4ca1ea-5fde-4d6d-bb12-7bca66b28d40">
      <Url>http://teams.sabre.com/Hospitality/_layouts/DocIdRedir.aspx?ID=P76ZSYCKSJRT-831-487</Url>
      <Description>P76ZSYCKSJRT-831-487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04E18B4B364B4A95FBBD5169FF6A51" ma:contentTypeVersion="7" ma:contentTypeDescription="Create a new document." ma:contentTypeScope="" ma:versionID="ebff182e5bd0a0d71de2c3ece625d593">
  <xsd:schema xmlns:xsd="http://www.w3.org/2001/XMLSchema" xmlns:xs="http://www.w3.org/2001/XMLSchema" xmlns:p="http://schemas.microsoft.com/office/2006/metadata/properties" xmlns:ns2="9b4ca1ea-5fde-4d6d-bb12-7bca66b28d40" xmlns:ns4="http://schemas.microsoft.com/sharepoint/v4" targetNamespace="http://schemas.microsoft.com/office/2006/metadata/properties" ma:root="true" ma:fieldsID="69dba33dee9e54e8beb657d5a594cafb" ns2:_="" ns4:_="">
    <xsd:import namespace="9b4ca1ea-5fde-4d6d-bb12-7bca66b28d40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Data_x0020_Classification"/>
                <xsd:element ref="ns2:_dlc_DocId" minOccurs="0"/>
                <xsd:element ref="ns2:_dlc_DocIdUrl" minOccurs="0"/>
                <xsd:element ref="ns2:_dlc_DocIdPersistId" minOccurs="0"/>
                <xsd:element ref="ns4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4ca1ea-5fde-4d6d-bb12-7bca66b28d40" elementFormDefault="qualified">
    <xsd:import namespace="http://schemas.microsoft.com/office/2006/documentManagement/types"/>
    <xsd:import namespace="http://schemas.microsoft.com/office/infopath/2007/PartnerControls"/>
    <xsd:element name="Data_x0020_Classification" ma:index="8" ma:displayName="Data Classification" ma:default="Private" ma:description="Public – data that has been declared public knowledge by organizational departments that market company brands or work with the public on a daily basis&#10;&#10;Private – access is restricted on a “need to know” basis&#10;&#10;Protected – data that has been protected by a law or industry mandate. Sabre performs a Data Controller role for this data which concerns individuals, companies, or government organizations. Minimum necessary access is provided to staff." ma:format="Dropdown" ma:internalName="Data_x0020_Classification" ma:readOnly="false">
      <xsd:simpleType>
        <xsd:restriction base="dms:Choice">
          <xsd:enumeration value="Public"/>
          <xsd:enumeration value="Private"/>
          <xsd:enumeration value="Protected"/>
        </xsd:restriction>
      </xsd:simpleType>
    </xsd:element>
    <xsd:element name="_dlc_DocId" ma:index="1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9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11" ma:displayName="Comments"/>
        <xsd:element name="keywords" minOccurs="0" maxOccurs="1" type="xsd:string" ma:index="10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744E727B-EB32-43E2-B4B6-683BB1DA27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FF6654-3861-470D-850C-B6ED7F9EAA4A}">
  <ds:schemaRefs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9b4ca1ea-5fde-4d6d-bb12-7bca66b28d40"/>
  </ds:schemaRefs>
</ds:datastoreItem>
</file>

<file path=customXml/itemProps3.xml><?xml version="1.0" encoding="utf-8"?>
<ds:datastoreItem xmlns:ds="http://schemas.openxmlformats.org/officeDocument/2006/customXml" ds:itemID="{20FE98D8-1DE4-4C21-A3DE-1B606FA300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4ca1ea-5fde-4d6d-bb12-7bca66b28d40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E0EA763-65EC-4719-A02D-8F8AD946780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6878</TotalTime>
  <Words>702</Words>
  <Application>Microsoft Office PowerPoint</Application>
  <PresentationFormat>On-screen Show (16:9)</PresentationFormat>
  <Paragraphs>261</Paragraphs>
  <Slides>45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Balsamiq Sans</vt:lpstr>
      <vt:lpstr>Bell MT</vt:lpstr>
      <vt:lpstr>Cambria Math</vt:lpstr>
      <vt:lpstr>Proxima Nova Lt</vt:lpstr>
      <vt:lpstr>Proxima Nova Rg</vt:lpstr>
      <vt:lpstr>Office Theme</vt:lpstr>
      <vt:lpstr>PowerPoint Presentation</vt:lpstr>
      <vt:lpstr>PowerPoint Presentation</vt:lpstr>
      <vt:lpstr>Agenda</vt:lpstr>
      <vt:lpstr>PowerPoint Presentation</vt:lpstr>
      <vt:lpstr>WHAT IS 看板?</vt:lpstr>
      <vt:lpstr>WHAT IS 看板?</vt:lpstr>
      <vt:lpstr>PowerPoint Presentation</vt:lpstr>
      <vt:lpstr>KANBAN PRINCIPLES</vt:lpstr>
      <vt:lpstr>KANBAN PRINCIPLE 1 of 3: VISUALIZE</vt:lpstr>
      <vt:lpstr>KANBAN PRINCIPLE 1 of 3: VISUALIZE</vt:lpstr>
      <vt:lpstr>KANBAN PRINCIPLE 1 of 3: VISUALIZE</vt:lpstr>
      <vt:lpstr>KANBAN PRINCIPLE 1 of 3: VISUALIZE</vt:lpstr>
      <vt:lpstr>KANBAN PRINCIPLE 1 of 3: VISUALIZE</vt:lpstr>
      <vt:lpstr>KANBAN PRINCIPLE 1 of 3: VISUALIZE</vt:lpstr>
      <vt:lpstr>KANBAN PRINCIPLE 1 of 3: VISUALIZE</vt:lpstr>
      <vt:lpstr>KANBAN PRINCIPLE 1 of 3: VISUALIZE</vt:lpstr>
      <vt:lpstr>KANBAN PRINCIPLE 1 of 3: VISUALIZE</vt:lpstr>
      <vt:lpstr>KANBAN PRINCIPLE 1 of 3: VISUALIZE</vt:lpstr>
      <vt:lpstr>KANBAN PRINCIPLE 1 of 3: VISUALIZE</vt:lpstr>
      <vt:lpstr>KANBAN PRINCIPLE 1 of 3: VISUALIZE</vt:lpstr>
      <vt:lpstr>KANBAN PRINCIPLE 1 of 3: VISUALIZE</vt:lpstr>
      <vt:lpstr>KANBAN PRINCIPLES</vt:lpstr>
      <vt:lpstr>KANBAN PRINCIPLE 2 of 3: LIMIT WIP</vt:lpstr>
      <vt:lpstr>KANBAN PRINCIPLE 2 of 3: LIMIT WIP</vt:lpstr>
      <vt:lpstr>KANBAN PRINCIPLE 2 of 3: LIMIT WIP</vt:lpstr>
      <vt:lpstr>KANBAN PRINCIPLE 2 of 3: LIMIT WIP</vt:lpstr>
      <vt:lpstr>KANBAN PRINCIPLE 2 of 3: LIMIT WIP</vt:lpstr>
      <vt:lpstr>KANBAN PRINCIPLE 2 of 3: LIMIT WIP</vt:lpstr>
      <vt:lpstr>KANBAN PRINCIPLES</vt:lpstr>
      <vt:lpstr>KANBAN PRINCIPLE 3 of 3: MANAGE FLOW</vt:lpstr>
      <vt:lpstr>KANBAN PRINCIPLE 3 of 3: MANAGE FLOW</vt:lpstr>
      <vt:lpstr>KANBAN PRINCIPLE 3 of 3: MANAGE FLOW</vt:lpstr>
      <vt:lpstr>PowerPoint Presentation</vt:lpstr>
      <vt:lpstr>SO... WHAT IS KANBAN?</vt:lpstr>
      <vt:lpstr>SO... WHAT IS KANBAN?</vt:lpstr>
      <vt:lpstr>SO... WHAT IS KANBAN?</vt:lpstr>
      <vt:lpstr>SO... WHAT IS KANBAN?</vt:lpstr>
      <vt:lpstr>PowerPoint Presentation</vt:lpstr>
      <vt:lpstr>ONLINE TOOLS: TRELLO</vt:lpstr>
      <vt:lpstr>ONLINE TOOLS: KANBANFLOW</vt:lpstr>
      <vt:lpstr>ONLINE TOOLS: LEANKIT</vt:lpstr>
      <vt:lpstr>RESOURCES</vt:lpstr>
      <vt:lpstr>WANT TO KNOW MORE?</vt:lpstr>
      <vt:lpstr>PowerPoint Presentation</vt:lpstr>
      <vt:lpstr>PowerPoint Presentation</vt:lpstr>
    </vt:vector>
  </TitlesOfParts>
  <Company>Ergun Kayis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shsmarketing@sabre.com;Karla.Fonseca@sabre.com</dc:creator>
  <dc:description>This is a basic template without cover image which reduces the file size.</dc:description>
  <cp:lastModifiedBy>Wozniak, Dariusz</cp:lastModifiedBy>
  <cp:revision>350</cp:revision>
  <dcterms:created xsi:type="dcterms:W3CDTF">2014-05-26T21:21:31Z</dcterms:created>
  <dcterms:modified xsi:type="dcterms:W3CDTF">2014-11-26T10:36:32Z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0x0101004C04E18B4B364B4A95FBBD5169FF6A51</vt:lpwstr>
  </property>
  <property fmtid="{D5CDD505-2E9C-101B-9397-08002B2CF9AE}" pid="3" name="_dlc_DocIdItemGuid">
    <vt:lpwstr>3e4d9ebb-71ea-461e-a663-f18ea44e3be6</vt:lpwstr>
  </property>
</Properties>
</file>